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69" r:id="rId3"/>
    <p:sldId id="307" r:id="rId4"/>
    <p:sldId id="261" r:id="rId5"/>
    <p:sldId id="275" r:id="rId6"/>
    <p:sldId id="308" r:id="rId7"/>
    <p:sldId id="277" r:id="rId8"/>
    <p:sldId id="309" r:id="rId9"/>
    <p:sldId id="314" r:id="rId10"/>
    <p:sldId id="279" r:id="rId11"/>
    <p:sldId id="2132738281" r:id="rId12"/>
    <p:sldId id="294" r:id="rId13"/>
    <p:sldId id="284" r:id="rId14"/>
    <p:sldId id="2132738262" r:id="rId15"/>
    <p:sldId id="2132738248" r:id="rId16"/>
    <p:sldId id="319" r:id="rId17"/>
  </p:sldIdLst>
  <p:sldSz cx="18288000" cy="10287000"/>
  <p:notesSz cx="18288000" cy="10287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5A6358-C05E-4233-94D1-E2854FA5C7F7}" v="8" dt="2023-11-15T18:38:55.92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274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E3AE85-683C-43DC-898E-229118FAA308}" type="datetimeFigureOut">
              <a:rPr lang="es-ES" smtClean="0"/>
              <a:t>05/02/2024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14D85D-3063-4902-A45C-1A3E353B87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115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16003" y="3918108"/>
            <a:ext cx="16255992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100" b="1" i="0">
                <a:solidFill>
                  <a:srgbClr val="04070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5270" cy="10287000"/>
          </a:xfrm>
          <a:custGeom>
            <a:avLst/>
            <a:gdLst/>
            <a:ahLst/>
            <a:cxnLst/>
            <a:rect l="l" t="t" r="r" b="b"/>
            <a:pathLst>
              <a:path w="9145270" h="10287000">
                <a:moveTo>
                  <a:pt x="0" y="10286999"/>
                </a:moveTo>
                <a:lnTo>
                  <a:pt x="0" y="0"/>
                </a:lnTo>
                <a:lnTo>
                  <a:pt x="9144736" y="0"/>
                </a:lnTo>
                <a:lnTo>
                  <a:pt x="9144736" y="10286999"/>
                </a:lnTo>
                <a:lnTo>
                  <a:pt x="0" y="102869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100" b="1" i="0">
                <a:solidFill>
                  <a:srgbClr val="04070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2/5/2024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100" b="1" i="0">
                <a:solidFill>
                  <a:srgbClr val="04070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2/5/2024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2/5/2024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77355" y="3281243"/>
            <a:ext cx="11933289" cy="955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100" b="1" i="0">
                <a:solidFill>
                  <a:srgbClr val="04070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15996" y="4667332"/>
            <a:ext cx="16256007" cy="4551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emf"/><Relationship Id="rId5" Type="http://schemas.openxmlformats.org/officeDocument/2006/relationships/image" Target="../media/image31.emf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emf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000" y="3623802"/>
            <a:ext cx="10718800" cy="129073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200"/>
              </a:lnSpc>
              <a:spcBef>
                <a:spcPts val="105"/>
              </a:spcBef>
            </a:pPr>
            <a:r>
              <a:rPr lang="es-ES" sz="8000" b="1" spc="1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cs typeface="Calibri"/>
              </a:rPr>
              <a:t>Modelo Optime</a:t>
            </a:r>
            <a:endParaRPr sz="8000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6000" y="7104212"/>
            <a:ext cx="7747000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25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Modelo para Naturgy con Alianza Sevilla</a:t>
            </a:r>
            <a:endParaRPr sz="2500" dirty="0">
              <a:solidFill>
                <a:srgbClr val="FF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2234181" y="0"/>
            <a:ext cx="6054090" cy="10287000"/>
            <a:chOff x="12234181" y="0"/>
            <a:chExt cx="6054090" cy="1028700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34181" y="0"/>
              <a:ext cx="6053817" cy="46582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902680" y="2277984"/>
              <a:ext cx="3385318" cy="782048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19631" y="6891131"/>
              <a:ext cx="5768367" cy="339586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9C140D6-1B97-DBA0-DFED-B800DE4085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7850" y="3314700"/>
            <a:ext cx="9255722" cy="419466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CD7EE9E-96BD-F0BD-73F2-AA6F5E31CC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215926"/>
            <a:ext cx="10557789" cy="241297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A09EF1C-0802-1D0B-5EC9-F44A1D3E0A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0" y="7764664"/>
            <a:ext cx="9255722" cy="230641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7A61749-0ED6-275D-9B71-8431CB84B2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14727628" y="405638"/>
            <a:ext cx="3962743" cy="315800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94052E8-DC8C-E866-DDF2-C2B9957EEF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>
            <a:off x="13544901" y="6659129"/>
            <a:ext cx="4743099" cy="362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517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003" y="3918108"/>
            <a:ext cx="8356597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0" b="1" i="0" u="none" strike="noStrike" kern="1200" cap="none" spc="-5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Modelo retributivo</a:t>
            </a:r>
            <a:endParaRPr kumimoji="0" lang="es-ES" sz="8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60585" y="3722627"/>
            <a:ext cx="9127413" cy="656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558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bject 2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325600" y="7124700"/>
            <a:ext cx="3962399" cy="3162299"/>
          </a:xfrm>
          <a:prstGeom prst="rect">
            <a:avLst/>
          </a:prstGeom>
        </p:spPr>
      </p:pic>
      <p:sp>
        <p:nvSpPr>
          <p:cNvPr id="2" name="Flecha: a la derecha 1">
            <a:extLst>
              <a:ext uri="{FF2B5EF4-FFF2-40B4-BE49-F238E27FC236}">
                <a16:creationId xmlns:a16="http://schemas.microsoft.com/office/drawing/2014/main" id="{E82F3E2F-8757-905F-2F7B-62BC1CEA8F76}"/>
              </a:ext>
            </a:extLst>
          </p:cNvPr>
          <p:cNvSpPr/>
          <p:nvPr/>
        </p:nvSpPr>
        <p:spPr>
          <a:xfrm>
            <a:off x="6705600" y="323310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872C6DF-8059-0BAB-2A16-FE43D2C874AA}"/>
              </a:ext>
            </a:extLst>
          </p:cNvPr>
          <p:cNvSpPr txBox="1"/>
          <p:nvPr/>
        </p:nvSpPr>
        <p:spPr>
          <a:xfrm>
            <a:off x="2133600" y="3220705"/>
            <a:ext cx="37259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Contrato activo electricidad 2.0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E1BF480-746D-063B-B908-09AE945E21C1}"/>
              </a:ext>
            </a:extLst>
          </p:cNvPr>
          <p:cNvSpPr txBox="1"/>
          <p:nvPr/>
        </p:nvSpPr>
        <p:spPr>
          <a:xfrm>
            <a:off x="8692299" y="3233107"/>
            <a:ext cx="3048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55</a:t>
            </a:r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€ </a:t>
            </a:r>
          </a:p>
        </p:txBody>
      </p:sp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28E25C22-674D-CE4D-7938-98DEF2E9AC97}"/>
              </a:ext>
            </a:extLst>
          </p:cNvPr>
          <p:cNvSpPr/>
          <p:nvPr/>
        </p:nvSpPr>
        <p:spPr>
          <a:xfrm>
            <a:off x="6705600" y="479941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12992EB-1EE2-535A-EF43-1A634EE8D7AB}"/>
              </a:ext>
            </a:extLst>
          </p:cNvPr>
          <p:cNvSpPr txBox="1"/>
          <p:nvPr/>
        </p:nvSpPr>
        <p:spPr>
          <a:xfrm>
            <a:off x="2133600" y="4533900"/>
            <a:ext cx="37259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Contrato activo electricidad 2.0                                              +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SVA </a:t>
            </a:r>
            <a:r>
              <a:rPr kumimoji="0" lang="es-ES" sz="2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Servielectric</a:t>
            </a:r>
            <a:endParaRPr kumimoji="0" lang="es-ES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23943BA-05DE-4327-7451-A6413BE1D7FA}"/>
              </a:ext>
            </a:extLst>
          </p:cNvPr>
          <p:cNvSpPr txBox="1"/>
          <p:nvPr/>
        </p:nvSpPr>
        <p:spPr>
          <a:xfrm>
            <a:off x="8723830" y="4827573"/>
            <a:ext cx="3048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75</a:t>
            </a:r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€ </a:t>
            </a:r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E36C69FF-A1FF-ACB0-BA3E-BCF96166266D}"/>
              </a:ext>
            </a:extLst>
          </p:cNvPr>
          <p:cNvSpPr/>
          <p:nvPr/>
        </p:nvSpPr>
        <p:spPr>
          <a:xfrm>
            <a:off x="6737131" y="6204907"/>
            <a:ext cx="978408" cy="48463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A4A5EAA-1A57-7498-FE36-88AE3C8D53FA}"/>
              </a:ext>
            </a:extLst>
          </p:cNvPr>
          <p:cNvSpPr txBox="1"/>
          <p:nvPr/>
        </p:nvSpPr>
        <p:spPr>
          <a:xfrm>
            <a:off x="2317531" y="6192505"/>
            <a:ext cx="35735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Contrato activo gas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3E5A1A6-2344-B9A8-71C2-A7091A17D2F9}"/>
              </a:ext>
            </a:extLst>
          </p:cNvPr>
          <p:cNvSpPr txBox="1"/>
          <p:nvPr/>
        </p:nvSpPr>
        <p:spPr>
          <a:xfrm>
            <a:off x="8723830" y="6204907"/>
            <a:ext cx="3048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55</a:t>
            </a:r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€ </a:t>
            </a:r>
          </a:p>
        </p:txBody>
      </p:sp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FDD2F765-BAE7-10ED-003F-27A7895500C1}"/>
              </a:ext>
            </a:extLst>
          </p:cNvPr>
          <p:cNvSpPr/>
          <p:nvPr/>
        </p:nvSpPr>
        <p:spPr>
          <a:xfrm>
            <a:off x="6737131" y="7771215"/>
            <a:ext cx="978408" cy="48463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3C52A12-85C2-50CF-5D9B-B5A8EE86B6FB}"/>
              </a:ext>
            </a:extLst>
          </p:cNvPr>
          <p:cNvSpPr txBox="1"/>
          <p:nvPr/>
        </p:nvSpPr>
        <p:spPr>
          <a:xfrm>
            <a:off x="2317531" y="7505700"/>
            <a:ext cx="35735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Contrato activo gas                        +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SVA </a:t>
            </a:r>
            <a:r>
              <a:rPr kumimoji="0" lang="es-ES" sz="2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Servigas</a:t>
            </a:r>
            <a:endParaRPr kumimoji="0" lang="es-ES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EDC5995-8260-CF0F-19A0-BFED402ADB10}"/>
              </a:ext>
            </a:extLst>
          </p:cNvPr>
          <p:cNvSpPr txBox="1"/>
          <p:nvPr/>
        </p:nvSpPr>
        <p:spPr>
          <a:xfrm>
            <a:off x="8723830" y="7743754"/>
            <a:ext cx="3048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75</a:t>
            </a:r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€ 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BBCE3FF5-D821-1C73-F375-14BE2B58D5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81117" y="-577176"/>
            <a:ext cx="2965704" cy="4127938"/>
          </a:xfrm>
          <a:prstGeom prst="rect">
            <a:avLst/>
          </a:prstGeom>
        </p:spPr>
      </p:pic>
      <p:sp>
        <p:nvSpPr>
          <p:cNvPr id="15" name="object 2">
            <a:extLst>
              <a:ext uri="{FF2B5EF4-FFF2-40B4-BE49-F238E27FC236}">
                <a16:creationId xmlns:a16="http://schemas.microsoft.com/office/drawing/2014/main" id="{8A084A20-902D-BA7E-431C-B98D8CD0A270}"/>
              </a:ext>
            </a:extLst>
          </p:cNvPr>
          <p:cNvSpPr txBox="1"/>
          <p:nvPr/>
        </p:nvSpPr>
        <p:spPr>
          <a:xfrm>
            <a:off x="11353799" y="145573"/>
            <a:ext cx="6934200" cy="36702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6000" spc="-5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cs typeface="Calibri"/>
              </a:rPr>
              <a:t>Modelo retributivo segmento residencial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668020" algn="l"/>
                <a:tab pos="2434590" algn="l"/>
                <a:tab pos="3180080" algn="l"/>
                <a:tab pos="3923665" algn="l"/>
              </a:tabLst>
              <a:defRPr/>
            </a:pPr>
            <a:r>
              <a:rPr kumimoji="0" lang="es-ES" sz="3600" i="0" u="none" strike="noStrike" kern="1200" cap="none" spc="36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Para </a:t>
            </a:r>
            <a:r>
              <a:rPr lang="es-ES" sz="3600" spc="360" dirty="0">
                <a:solidFill>
                  <a:srgbClr val="FF0000"/>
                </a:solidFill>
                <a:latin typeface="Calibri"/>
                <a:cs typeface="Calibri"/>
              </a:rPr>
              <a:t>la agencia</a:t>
            </a:r>
            <a:endParaRPr kumimoji="0" lang="es-ES" sz="36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s-ES" sz="8000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object 22"/>
          <p:cNvPicPr/>
          <p:nvPr/>
        </p:nvPicPr>
        <p:blipFill>
          <a:blip r:embed="rId2" cstate="print"/>
          <a:stretch>
            <a:fillRect/>
          </a:stretch>
        </p:blipFill>
        <p:spPr>
          <a:xfrm rot="10800000">
            <a:off x="13573865" y="6689539"/>
            <a:ext cx="4745665" cy="3619500"/>
          </a:xfrm>
          <a:prstGeom prst="rect">
            <a:avLst/>
          </a:prstGeom>
        </p:spPr>
      </p:pic>
      <p:sp>
        <p:nvSpPr>
          <p:cNvPr id="2" name="Flecha: a la derecha 1">
            <a:extLst>
              <a:ext uri="{FF2B5EF4-FFF2-40B4-BE49-F238E27FC236}">
                <a16:creationId xmlns:a16="http://schemas.microsoft.com/office/drawing/2014/main" id="{E82F3E2F-8757-905F-2F7B-62BC1CEA8F76}"/>
              </a:ext>
            </a:extLst>
          </p:cNvPr>
          <p:cNvSpPr/>
          <p:nvPr/>
        </p:nvSpPr>
        <p:spPr>
          <a:xfrm>
            <a:off x="6705600" y="323310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872C6DF-8059-0BAB-2A16-FE43D2C874AA}"/>
              </a:ext>
            </a:extLst>
          </p:cNvPr>
          <p:cNvSpPr txBox="1"/>
          <p:nvPr/>
        </p:nvSpPr>
        <p:spPr>
          <a:xfrm>
            <a:off x="2057400" y="3220705"/>
            <a:ext cx="38021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Contrato activo electricidad 2.0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E1BF480-746D-063B-B908-09AE945E21C1}"/>
              </a:ext>
            </a:extLst>
          </p:cNvPr>
          <p:cNvSpPr txBox="1"/>
          <p:nvPr/>
        </p:nvSpPr>
        <p:spPr>
          <a:xfrm>
            <a:off x="8287880" y="3288394"/>
            <a:ext cx="3048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</a:t>
            </a:r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€ </a:t>
            </a:r>
          </a:p>
        </p:txBody>
      </p:sp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28E25C22-674D-CE4D-7938-98DEF2E9AC97}"/>
              </a:ext>
            </a:extLst>
          </p:cNvPr>
          <p:cNvSpPr/>
          <p:nvPr/>
        </p:nvSpPr>
        <p:spPr>
          <a:xfrm>
            <a:off x="6705600" y="479941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12992EB-1EE2-535A-EF43-1A634EE8D7AB}"/>
              </a:ext>
            </a:extLst>
          </p:cNvPr>
          <p:cNvSpPr txBox="1"/>
          <p:nvPr/>
        </p:nvSpPr>
        <p:spPr>
          <a:xfrm>
            <a:off x="2057400" y="4533900"/>
            <a:ext cx="38021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Contrato activo electricidad 2.0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+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SVA </a:t>
            </a:r>
            <a:r>
              <a:rPr kumimoji="0" lang="es-ES" sz="2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Servielectric</a:t>
            </a:r>
            <a:endParaRPr kumimoji="0" lang="es-ES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23943BA-05DE-4327-7451-A6413BE1D7FA}"/>
              </a:ext>
            </a:extLst>
          </p:cNvPr>
          <p:cNvSpPr txBox="1"/>
          <p:nvPr/>
        </p:nvSpPr>
        <p:spPr>
          <a:xfrm>
            <a:off x="8382001" y="4827241"/>
            <a:ext cx="3048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10 </a:t>
            </a:r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€ </a:t>
            </a:r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E36C69FF-A1FF-ACB0-BA3E-BCF96166266D}"/>
              </a:ext>
            </a:extLst>
          </p:cNvPr>
          <p:cNvSpPr/>
          <p:nvPr/>
        </p:nvSpPr>
        <p:spPr>
          <a:xfrm>
            <a:off x="6737131" y="6204907"/>
            <a:ext cx="978408" cy="48463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A4A5EAA-1A57-7498-FE36-88AE3C8D53FA}"/>
              </a:ext>
            </a:extLst>
          </p:cNvPr>
          <p:cNvSpPr txBox="1"/>
          <p:nvPr/>
        </p:nvSpPr>
        <p:spPr>
          <a:xfrm>
            <a:off x="2317531" y="6192505"/>
            <a:ext cx="35735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Contrato activo gas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3E5A1A6-2344-B9A8-71C2-A7091A17D2F9}"/>
              </a:ext>
            </a:extLst>
          </p:cNvPr>
          <p:cNvSpPr txBox="1"/>
          <p:nvPr/>
        </p:nvSpPr>
        <p:spPr>
          <a:xfrm>
            <a:off x="8403022" y="6192505"/>
            <a:ext cx="3048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</a:t>
            </a:r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€ </a:t>
            </a:r>
          </a:p>
        </p:txBody>
      </p:sp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FDD2F765-BAE7-10ED-003F-27A7895500C1}"/>
              </a:ext>
            </a:extLst>
          </p:cNvPr>
          <p:cNvSpPr/>
          <p:nvPr/>
        </p:nvSpPr>
        <p:spPr>
          <a:xfrm>
            <a:off x="6737131" y="7771215"/>
            <a:ext cx="978408" cy="48463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3C52A12-85C2-50CF-5D9B-B5A8EE86B6FB}"/>
              </a:ext>
            </a:extLst>
          </p:cNvPr>
          <p:cNvSpPr txBox="1"/>
          <p:nvPr/>
        </p:nvSpPr>
        <p:spPr>
          <a:xfrm>
            <a:off x="2317531" y="7505700"/>
            <a:ext cx="35735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Contrato activo gas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+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SVA </a:t>
            </a:r>
            <a:r>
              <a:rPr kumimoji="0" lang="es-ES" sz="2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Servigas</a:t>
            </a:r>
            <a:endParaRPr kumimoji="0" lang="es-ES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EDC5995-8260-CF0F-19A0-BFED402ADB10}"/>
              </a:ext>
            </a:extLst>
          </p:cNvPr>
          <p:cNvSpPr txBox="1"/>
          <p:nvPr/>
        </p:nvSpPr>
        <p:spPr>
          <a:xfrm>
            <a:off x="8429298" y="7770648"/>
            <a:ext cx="3048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10 </a:t>
            </a:r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€ 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BBCE3FF5-D821-1C73-F375-14BE2B58D5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25600" y="0"/>
            <a:ext cx="3962399" cy="5515230"/>
          </a:xfrm>
          <a:prstGeom prst="rect">
            <a:avLst/>
          </a:prstGeom>
        </p:spPr>
      </p:pic>
      <p:sp>
        <p:nvSpPr>
          <p:cNvPr id="16" name="object 2">
            <a:extLst>
              <a:ext uri="{FF2B5EF4-FFF2-40B4-BE49-F238E27FC236}">
                <a16:creationId xmlns:a16="http://schemas.microsoft.com/office/drawing/2014/main" id="{60C0CDF3-B645-D1D5-D147-E765ECB629DB}"/>
              </a:ext>
            </a:extLst>
          </p:cNvPr>
          <p:cNvSpPr txBox="1">
            <a:spLocks/>
          </p:cNvSpPr>
          <p:nvPr/>
        </p:nvSpPr>
        <p:spPr>
          <a:xfrm>
            <a:off x="730539" y="348115"/>
            <a:ext cx="13970000" cy="27212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61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 algn="l" rtl="0">
              <a:spcBef>
                <a:spcPts val="2490"/>
              </a:spcBef>
              <a:tabLst>
                <a:tab pos="2742565" algn="l"/>
              </a:tabLst>
              <a:defRPr/>
            </a:pPr>
            <a:r>
              <a:rPr lang="es-ES" sz="6000" kern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Modelo retributivo segmento residencial</a:t>
            </a:r>
            <a:br>
              <a:rPr lang="es-ES" sz="8000" kern="0" dirty="0"/>
            </a:br>
            <a:r>
              <a:rPr lang="es-ES" sz="3600" b="1" kern="1200" spc="320" dirty="0">
                <a:solidFill>
                  <a:srgbClr val="FF1616"/>
                </a:solidFill>
                <a:ea typeface="+mn-ea"/>
              </a:rPr>
              <a:t>Para </a:t>
            </a:r>
            <a:r>
              <a:rPr lang="es-ES" sz="3600" b="1" spc="320" dirty="0">
                <a:solidFill>
                  <a:srgbClr val="FF1616"/>
                </a:solidFill>
                <a:ea typeface="+mn-ea"/>
              </a:rPr>
              <a:t>Alianza</a:t>
            </a:r>
            <a:br>
              <a:rPr lang="es-ES" sz="3600" kern="1200" dirty="0">
                <a:solidFill>
                  <a:prstClr val="black"/>
                </a:solidFill>
                <a:ea typeface="+mn-ea"/>
              </a:rPr>
            </a:br>
            <a:endParaRPr lang="es-ES" sz="8000" kern="0" dirty="0"/>
          </a:p>
        </p:txBody>
      </p:sp>
    </p:spTree>
    <p:extLst>
      <p:ext uri="{BB962C8B-B14F-4D97-AF65-F5344CB8AC3E}">
        <p14:creationId xmlns:p14="http://schemas.microsoft.com/office/powerpoint/2010/main" val="30161441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298E5D9A-C526-E0E7-F2A7-7B821F271DD4}"/>
              </a:ext>
            </a:extLst>
          </p:cNvPr>
          <p:cNvSpPr txBox="1">
            <a:spLocks/>
          </p:cNvSpPr>
          <p:nvPr/>
        </p:nvSpPr>
        <p:spPr>
          <a:xfrm>
            <a:off x="660400" y="542150"/>
            <a:ext cx="13970000" cy="27212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61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 algn="l" rtl="0">
              <a:spcBef>
                <a:spcPts val="2490"/>
              </a:spcBef>
              <a:tabLst>
                <a:tab pos="2742565" algn="l"/>
              </a:tabLst>
              <a:defRPr/>
            </a:pPr>
            <a:r>
              <a:rPr lang="es-ES" sz="6000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Modelo retributivo segmento Pyme</a:t>
            </a:r>
            <a:br>
              <a:rPr lang="es-ES" sz="8000" kern="0" dirty="0"/>
            </a:br>
            <a:r>
              <a:rPr lang="es-ES" sz="3600" b="1" kern="1200" spc="320" dirty="0">
                <a:solidFill>
                  <a:srgbClr val="FF0000"/>
                </a:solidFill>
                <a:ea typeface="+mn-ea"/>
              </a:rPr>
              <a:t>Para la agencia</a:t>
            </a:r>
            <a:br>
              <a:rPr lang="es-ES" sz="3600" kern="1200" dirty="0">
                <a:solidFill>
                  <a:prstClr val="black"/>
                </a:solidFill>
                <a:ea typeface="+mn-ea"/>
              </a:rPr>
            </a:br>
            <a:endParaRPr lang="es-ES" sz="8000" kern="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A2CD00B-FA5C-36EA-470A-5CA39146B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8984" y="8174436"/>
            <a:ext cx="6319416" cy="139065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AD1249E-649E-7DCF-6E97-1CA7D4FE80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604434" y="6932120"/>
            <a:ext cx="3924300" cy="278545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18A6A7D-9843-70EC-8518-6F9582C177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14314377" y="-64978"/>
            <a:ext cx="3908645" cy="40386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34A9442-AE8F-193B-31A5-4F206DC609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81300"/>
            <a:ext cx="8991600" cy="443335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DB558DF-BE21-2D92-113C-1F6692CB41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64963" y="2888751"/>
            <a:ext cx="8106531" cy="318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9281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65E868FD-06E4-58AA-445B-F14A77B01504}"/>
              </a:ext>
            </a:extLst>
          </p:cNvPr>
          <p:cNvSpPr txBox="1">
            <a:spLocks/>
          </p:cNvSpPr>
          <p:nvPr/>
        </p:nvSpPr>
        <p:spPr>
          <a:xfrm>
            <a:off x="660400" y="542150"/>
            <a:ext cx="13970000" cy="27212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61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 algn="l" rtl="0">
              <a:spcBef>
                <a:spcPts val="2490"/>
              </a:spcBef>
              <a:tabLst>
                <a:tab pos="2742565" algn="l"/>
              </a:tabLst>
              <a:defRPr/>
            </a:pPr>
            <a:r>
              <a:rPr lang="es-ES" sz="6000" kern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Modelo retributivo segmento Pyme</a:t>
            </a:r>
            <a:br>
              <a:rPr lang="es-ES" sz="8000" kern="0" dirty="0"/>
            </a:br>
            <a:r>
              <a:rPr lang="es-ES" sz="3600" b="1" kern="1200" spc="320" dirty="0">
                <a:solidFill>
                  <a:srgbClr val="FF1616"/>
                </a:solidFill>
                <a:ea typeface="+mn-ea"/>
              </a:rPr>
              <a:t>Para </a:t>
            </a:r>
            <a:r>
              <a:rPr lang="es-ES" sz="3600" b="1" spc="320" dirty="0">
                <a:solidFill>
                  <a:srgbClr val="FF1616"/>
                </a:solidFill>
                <a:ea typeface="+mn-ea"/>
              </a:rPr>
              <a:t>Alianza</a:t>
            </a:r>
            <a:br>
              <a:rPr lang="es-ES" sz="3600" kern="1200" dirty="0">
                <a:solidFill>
                  <a:prstClr val="black"/>
                </a:solidFill>
                <a:ea typeface="+mn-ea"/>
              </a:rPr>
            </a:br>
            <a:endParaRPr lang="es-ES" sz="8000" kern="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AEB161E-71CC-ABC8-0F64-FE6231BDA9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127034" y="5858414"/>
            <a:ext cx="3319277" cy="559962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8E08BE2-752A-0A35-92CD-F785635FF4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3855" y="7734300"/>
            <a:ext cx="2286000" cy="3334709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F5F04D65-BDFC-9350-449B-62760CF214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2937276"/>
            <a:ext cx="8534400" cy="420793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6236107-84C0-C81A-8FBC-04F829282E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6738" y="2937276"/>
            <a:ext cx="7968731" cy="298030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D7094D4-B2D0-7034-D12E-35C85DFDA7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53400" y="7750629"/>
            <a:ext cx="8700018" cy="191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1049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F3B7945-3536-A69E-A3C5-7B5165C898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5850" y="895350"/>
            <a:ext cx="8496300" cy="849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025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7086600" y="1071871"/>
            <a:ext cx="7823200" cy="1404231"/>
          </a:xfrm>
          <a:prstGeom prst="rect">
            <a:avLst/>
          </a:prstGeom>
        </p:spPr>
        <p:txBody>
          <a:bodyPr vert="horz" wrap="square" lIns="0" tIns="47625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3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6000" b="1" i="0" u="none" strike="noStrike" kern="1200" cap="none" spc="-5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Acerca</a:t>
            </a:r>
            <a:r>
              <a:rPr kumimoji="0" sz="6000" b="1" i="0" u="none" strike="noStrike" kern="1200" cap="none" spc="-45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s-ES" sz="6000" b="1" i="0" u="none" strike="noStrike" kern="1200" cap="none" spc="-5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Optime</a:t>
            </a:r>
            <a:endParaRPr kumimoji="0" sz="6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66800" y="4000500"/>
            <a:ext cx="15900400" cy="4479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Somos una empresa especializada en telecomunicaciones, seguridad y energía, pertenecemos a un grupo empresarial con más de 20 años de experiencia y una plantilla que supera los 100 empleados.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Nuestro segmento de cliente cubre desde el residencial a la gran cuenta, tenemos producto y servicios para cubrir todas las necesidades.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Nuestros clientes son nuestra red comercial, tenemos distintos perfiles: empresas de distribución, equipos D2D, comerciales independientes, puntos de venta multimarca, cadenas de franquicias, etc.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Tenemos el equipo y las personas para dar servicio a nuestra red comercial.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Contamos con una importante red comercial repartida por todo el territorio nacional y actualmente más de 400 puntos de venta independientes distribuyen alguno de nuestros servicios.</a:t>
            </a:r>
          </a:p>
          <a:p>
            <a:pPr marL="12700" marR="5080" lvl="0" indent="0" algn="l" defTabSz="914400" rtl="0" eaLnBrk="1" fontAlgn="auto" latinLnBrk="0" hangingPunct="1">
              <a:lnSpc>
                <a:spcPct val="125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1200" cap="none" spc="25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  <a:endParaRPr kumimoji="0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478231" cy="586181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6FA0E9F-FE32-8275-7F28-79F13C7C47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13182600" y="0"/>
            <a:ext cx="5413717" cy="361524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658600" y="873126"/>
            <a:ext cx="5613445" cy="21662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8635"/>
              </a:lnSpc>
              <a:spcBef>
                <a:spcPts val="100"/>
              </a:spcBef>
              <a:tabLst>
                <a:tab pos="3265170" algn="l"/>
                <a:tab pos="4422775" algn="l"/>
              </a:tabLst>
            </a:pPr>
            <a:r>
              <a:rPr lang="es-ES" sz="6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Nuestros servicios</a:t>
            </a:r>
            <a:endParaRPr sz="6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87049" y="419100"/>
            <a:ext cx="9405152" cy="5696368"/>
          </a:xfrm>
          <a:prstGeom prst="rect">
            <a:avLst/>
          </a:prstGeom>
        </p:spPr>
        <p:txBody>
          <a:bodyPr vert="horz" wrap="square" lIns="0" tIns="1905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00"/>
              </a:spcBef>
            </a:pPr>
            <a:r>
              <a:rPr lang="es-ES" sz="3600" spc="315" dirty="0">
                <a:solidFill>
                  <a:srgbClr val="FF1616"/>
                </a:solidFill>
                <a:latin typeface="Calibri"/>
                <a:cs typeface="Calibri"/>
              </a:rPr>
              <a:t>TELECOMUNICACIONES</a:t>
            </a:r>
            <a:endParaRPr lang="es-ES" sz="2000" spc="10" dirty="0">
              <a:solidFill>
                <a:schemeClr val="tx1">
                  <a:lumMod val="50000"/>
                  <a:lumOff val="50000"/>
                </a:schemeClr>
              </a:solidFill>
              <a:latin typeface="Calibri Light"/>
              <a:cs typeface="Calibri Light"/>
            </a:endParaRPr>
          </a:p>
          <a:p>
            <a:pPr marL="12700" marR="5080">
              <a:lnSpc>
                <a:spcPct val="122500"/>
              </a:lnSpc>
              <a:spcBef>
                <a:spcPts val="290"/>
              </a:spcBef>
            </a:pPr>
            <a:r>
              <a:rPr lang="es-ES" sz="2000" spc="1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cs typeface="Calibri Light"/>
              </a:rPr>
              <a:t>Mayoristas de </a:t>
            </a:r>
            <a:r>
              <a:rPr lang="es-ES" sz="2000" spc="1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cs typeface="Calibri Light"/>
              </a:rPr>
              <a:t>Lowi</a:t>
            </a:r>
            <a:r>
              <a:rPr lang="es-ES" sz="2000" spc="1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cs typeface="Calibri Light"/>
              </a:rPr>
              <a:t>, la compañía </a:t>
            </a:r>
            <a:r>
              <a:rPr lang="es-ES" sz="2000" spc="1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cs typeface="Calibri Light"/>
              </a:rPr>
              <a:t>low</a:t>
            </a:r>
            <a:r>
              <a:rPr lang="es-ES" sz="2000" spc="1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cs typeface="Calibri Light"/>
              </a:rPr>
              <a:t> </a:t>
            </a:r>
            <a:r>
              <a:rPr lang="es-ES" sz="2000" spc="1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cs typeface="Calibri Light"/>
              </a:rPr>
              <a:t>cost</a:t>
            </a:r>
            <a:r>
              <a:rPr lang="es-ES" sz="2000" spc="1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cs typeface="Calibri Light"/>
              </a:rPr>
              <a:t> de Vodafone</a:t>
            </a:r>
          </a:p>
          <a:p>
            <a:pPr marL="12700" marR="5080">
              <a:lnSpc>
                <a:spcPct val="122500"/>
              </a:lnSpc>
              <a:spcBef>
                <a:spcPts val="290"/>
              </a:spcBef>
            </a:pPr>
            <a:r>
              <a:rPr lang="es-ES" sz="2000" spc="1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cs typeface="Calibri Light"/>
              </a:rPr>
              <a:t>Distribuidor oficial en el Canal Presencial para Vodafone, residencial y microempresas.</a:t>
            </a:r>
          </a:p>
          <a:p>
            <a:pPr marL="12700" marR="5080">
              <a:lnSpc>
                <a:spcPct val="122500"/>
              </a:lnSpc>
              <a:spcBef>
                <a:spcPts val="290"/>
              </a:spcBef>
            </a:pPr>
            <a:r>
              <a:rPr lang="es-ES" sz="2000" spc="1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cs typeface="Calibri Light"/>
              </a:rPr>
              <a:t>Distribuidor oficial Canal Pyme con nuestro asociado Servitel, desde 5 a 100 servicios por cliente.</a:t>
            </a:r>
          </a:p>
          <a:p>
            <a:pPr marL="12700" marR="5080">
              <a:lnSpc>
                <a:spcPct val="122500"/>
              </a:lnSpc>
              <a:spcBef>
                <a:spcPts val="290"/>
              </a:spcBef>
            </a:pPr>
            <a:r>
              <a:rPr lang="es-ES" sz="2000" spc="1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cs typeface="Calibri Light"/>
              </a:rPr>
              <a:t>Otros servicios, Renting de terminales, terminales libres, terminales reacondicionados, seguros, etc.</a:t>
            </a:r>
          </a:p>
          <a:p>
            <a:pPr marL="12700" marR="5080">
              <a:lnSpc>
                <a:spcPct val="122500"/>
              </a:lnSpc>
              <a:spcBef>
                <a:spcPts val="290"/>
              </a:spcBef>
            </a:pPr>
            <a:endParaRPr lang="es-ES" sz="2500" spc="10" dirty="0">
              <a:solidFill>
                <a:srgbClr val="040707"/>
              </a:solidFill>
              <a:latin typeface="Calibri Light"/>
              <a:cs typeface="Calibri Light"/>
            </a:endParaRPr>
          </a:p>
          <a:p>
            <a:pPr marL="12700" marR="5080">
              <a:lnSpc>
                <a:spcPct val="122500"/>
              </a:lnSpc>
              <a:spcBef>
                <a:spcPts val="290"/>
              </a:spcBef>
            </a:pPr>
            <a:endParaRPr lang="es-ES" sz="2500" spc="10" dirty="0">
              <a:solidFill>
                <a:srgbClr val="040707"/>
              </a:solidFill>
              <a:latin typeface="Calibri Light"/>
              <a:cs typeface="Calibri Light"/>
            </a:endParaRPr>
          </a:p>
          <a:p>
            <a:pPr marL="12700" marR="5080">
              <a:lnSpc>
                <a:spcPct val="122500"/>
              </a:lnSpc>
              <a:spcBef>
                <a:spcPts val="290"/>
              </a:spcBef>
            </a:pPr>
            <a:endParaRPr lang="es-ES" sz="2500" spc="10" dirty="0">
              <a:solidFill>
                <a:srgbClr val="040707"/>
              </a:solidFill>
              <a:latin typeface="Calibri Light"/>
              <a:cs typeface="Calibri Light"/>
            </a:endParaRPr>
          </a:p>
          <a:p>
            <a:pPr marL="12700" marR="5080">
              <a:lnSpc>
                <a:spcPct val="122500"/>
              </a:lnSpc>
              <a:spcBef>
                <a:spcPts val="290"/>
              </a:spcBef>
            </a:pPr>
            <a:endParaRPr lang="es-ES" sz="2500" spc="10" dirty="0">
              <a:solidFill>
                <a:srgbClr val="040707"/>
              </a:solidFill>
              <a:latin typeface="Calibri Light"/>
              <a:cs typeface="Calibri Light"/>
            </a:endParaRPr>
          </a:p>
          <a:p>
            <a:pPr marL="12700" marR="5080">
              <a:lnSpc>
                <a:spcPct val="122500"/>
              </a:lnSpc>
              <a:spcBef>
                <a:spcPts val="290"/>
              </a:spcBef>
            </a:pPr>
            <a:endParaRPr sz="2500" dirty="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25148" y="4669463"/>
            <a:ext cx="9786152" cy="1515030"/>
          </a:xfrm>
          <a:prstGeom prst="rect">
            <a:avLst/>
          </a:prstGeom>
        </p:spPr>
        <p:txBody>
          <a:bodyPr vert="horz" wrap="square" lIns="0" tIns="1905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00"/>
              </a:spcBef>
            </a:pPr>
            <a:r>
              <a:rPr lang="es-ES" sz="3600" spc="305" dirty="0">
                <a:solidFill>
                  <a:srgbClr val="FF1616"/>
                </a:solidFill>
                <a:latin typeface="Calibri"/>
                <a:cs typeface="Calibri"/>
              </a:rPr>
              <a:t>SEGURIDAD</a:t>
            </a:r>
            <a:endParaRPr sz="3600" dirty="0">
              <a:latin typeface="Calibri"/>
              <a:cs typeface="Calibri"/>
            </a:endParaRPr>
          </a:p>
          <a:p>
            <a:pPr marL="12700" marR="5080">
              <a:lnSpc>
                <a:spcPct val="122500"/>
              </a:lnSpc>
              <a:spcBef>
                <a:spcPts val="290"/>
              </a:spcBef>
            </a:pPr>
            <a:r>
              <a:rPr lang="es-ES" sz="2000" spc="1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cs typeface="Calibri Light"/>
              </a:rPr>
              <a:t>Socio preferente de Securitas Direct, el proveedor de alarmas conectadas para hogar y negocio líder en Europa.</a:t>
            </a:r>
            <a:endParaRPr sz="2000" dirty="0">
              <a:solidFill>
                <a:schemeClr val="tx1">
                  <a:lumMod val="50000"/>
                  <a:lumOff val="50000"/>
                </a:schemeClr>
              </a:solidFill>
              <a:latin typeface="Calibri Light"/>
              <a:cs typeface="Calibri Ligh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348948" y="7056802"/>
            <a:ext cx="9862352" cy="2727670"/>
          </a:xfrm>
          <a:prstGeom prst="rect">
            <a:avLst/>
          </a:prstGeom>
        </p:spPr>
        <p:txBody>
          <a:bodyPr vert="horz" wrap="square" lIns="0" tIns="1905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00"/>
              </a:spcBef>
            </a:pPr>
            <a:r>
              <a:rPr lang="es-ES" sz="3600" spc="320" dirty="0">
                <a:solidFill>
                  <a:srgbClr val="FF1616"/>
                </a:solidFill>
                <a:latin typeface="Calibri"/>
                <a:cs typeface="Calibri"/>
              </a:rPr>
              <a:t>ENERGIA</a:t>
            </a:r>
            <a:endParaRPr sz="3600" dirty="0">
              <a:latin typeface="Calibri"/>
              <a:cs typeface="Calibri"/>
            </a:endParaRPr>
          </a:p>
          <a:p>
            <a:pPr marL="12700" marR="5080">
              <a:lnSpc>
                <a:spcPct val="122500"/>
              </a:lnSpc>
              <a:spcBef>
                <a:spcPts val="290"/>
              </a:spcBef>
            </a:pPr>
            <a:r>
              <a:rPr lang="es-ES" sz="2000" spc="1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cs typeface="Calibri Light"/>
              </a:rPr>
              <a:t>Mayoristas de </a:t>
            </a:r>
            <a:r>
              <a:rPr lang="es-ES" sz="2000" spc="1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cs typeface="Calibri Light"/>
              </a:rPr>
              <a:t>Naturgy</a:t>
            </a:r>
            <a:r>
              <a:rPr lang="es-ES" sz="2000" spc="1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cs typeface="Calibri Light"/>
              </a:rPr>
              <a:t>, empresa comercializadora de electricidad y gas. </a:t>
            </a:r>
          </a:p>
          <a:p>
            <a:pPr marL="12700" marR="5080">
              <a:lnSpc>
                <a:spcPct val="122500"/>
              </a:lnSpc>
              <a:spcBef>
                <a:spcPts val="290"/>
              </a:spcBef>
            </a:pPr>
            <a:r>
              <a:rPr lang="es-ES" sz="2000" spc="1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cs typeface="Calibri Light"/>
              </a:rPr>
              <a:t>Soluciones de energías renovables y de eficiencia energética (solar, aerotermia, batería condensadores, etc.) con la referencia de </a:t>
            </a:r>
            <a:r>
              <a:rPr lang="es-ES" sz="2000" spc="1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cs typeface="Calibri Light"/>
              </a:rPr>
              <a:t>Naturgy</a:t>
            </a:r>
            <a:r>
              <a:rPr lang="es-ES" sz="2000" spc="1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cs typeface="Calibri Light"/>
              </a:rPr>
              <a:t> Solar</a:t>
            </a:r>
          </a:p>
          <a:p>
            <a:pPr marL="12700" marR="5080">
              <a:lnSpc>
                <a:spcPct val="122500"/>
              </a:lnSpc>
              <a:spcBef>
                <a:spcPts val="290"/>
              </a:spcBef>
            </a:pPr>
            <a:r>
              <a:rPr lang="es-ES" sz="2000" spc="1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cs typeface="Calibri Light"/>
              </a:rPr>
              <a:t>Luzía</a:t>
            </a:r>
            <a:r>
              <a:rPr lang="es-ES" sz="2000" spc="1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cs typeface="Calibri Light"/>
              </a:rPr>
              <a:t> Energía, comercializadora independiente de electricidad especializada en clientes de alto consumo.</a:t>
            </a:r>
            <a:endParaRPr sz="2000" dirty="0">
              <a:solidFill>
                <a:schemeClr val="tx1">
                  <a:lumMod val="50000"/>
                  <a:lumOff val="50000"/>
                </a:schemeClr>
              </a:solidFill>
              <a:latin typeface="Calibri Light"/>
              <a:cs typeface="Calibri Ligh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0"/>
            <a:ext cx="3600462" cy="10287000"/>
            <a:chOff x="0" y="0"/>
            <a:chExt cx="3600462" cy="10287000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314575" cy="10287000"/>
            </a:xfrm>
            <a:custGeom>
              <a:avLst/>
              <a:gdLst/>
              <a:ahLst/>
              <a:cxnLst/>
              <a:rect l="l" t="t" r="r" b="b"/>
              <a:pathLst>
                <a:path w="2314575" h="10287000">
                  <a:moveTo>
                    <a:pt x="0" y="10286998"/>
                  </a:moveTo>
                  <a:lnTo>
                    <a:pt x="0" y="0"/>
                  </a:lnTo>
                  <a:lnTo>
                    <a:pt x="2313978" y="0"/>
                  </a:lnTo>
                  <a:lnTo>
                    <a:pt x="2313978" y="10286998"/>
                  </a:lnTo>
                  <a:lnTo>
                    <a:pt x="0" y="10286998"/>
                  </a:lnTo>
                  <a:close/>
                </a:path>
              </a:pathLst>
            </a:custGeom>
            <a:solidFill>
              <a:srgbClr val="0407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81087" y="642949"/>
              <a:ext cx="2619375" cy="9001125"/>
            </a:xfrm>
            <a:custGeom>
              <a:avLst/>
              <a:gdLst/>
              <a:ahLst/>
              <a:cxnLst/>
              <a:rect l="l" t="t" r="r" b="b"/>
              <a:pathLst>
                <a:path w="2619375" h="9001125">
                  <a:moveTo>
                    <a:pt x="2619375" y="7691437"/>
                  </a:moveTo>
                  <a:lnTo>
                    <a:pt x="2618511" y="7643419"/>
                  </a:lnTo>
                  <a:lnTo>
                    <a:pt x="2615946" y="7595844"/>
                  </a:lnTo>
                  <a:lnTo>
                    <a:pt x="2611691" y="7548727"/>
                  </a:lnTo>
                  <a:lnTo>
                    <a:pt x="2605798" y="7502106"/>
                  </a:lnTo>
                  <a:lnTo>
                    <a:pt x="2598280" y="7456017"/>
                  </a:lnTo>
                  <a:lnTo>
                    <a:pt x="2589174" y="7410475"/>
                  </a:lnTo>
                  <a:lnTo>
                    <a:pt x="2578506" y="7365517"/>
                  </a:lnTo>
                  <a:lnTo>
                    <a:pt x="2566301" y="7321169"/>
                  </a:lnTo>
                  <a:lnTo>
                    <a:pt x="2552611" y="7277468"/>
                  </a:lnTo>
                  <a:lnTo>
                    <a:pt x="2537434" y="7234441"/>
                  </a:lnTo>
                  <a:lnTo>
                    <a:pt x="2520823" y="7192111"/>
                  </a:lnTo>
                  <a:lnTo>
                    <a:pt x="2502801" y="7150519"/>
                  </a:lnTo>
                  <a:lnTo>
                    <a:pt x="2483408" y="7109676"/>
                  </a:lnTo>
                  <a:lnTo>
                    <a:pt x="2462644" y="7069633"/>
                  </a:lnTo>
                  <a:lnTo>
                    <a:pt x="2440571" y="7030402"/>
                  </a:lnTo>
                  <a:lnTo>
                    <a:pt x="2417191" y="6992036"/>
                  </a:lnTo>
                  <a:lnTo>
                    <a:pt x="2392553" y="6954533"/>
                  </a:lnTo>
                  <a:lnTo>
                    <a:pt x="2366683" y="6917944"/>
                  </a:lnTo>
                  <a:lnTo>
                    <a:pt x="2339606" y="6882295"/>
                  </a:lnTo>
                  <a:lnTo>
                    <a:pt x="2311349" y="6847611"/>
                  </a:lnTo>
                  <a:lnTo>
                    <a:pt x="2281961" y="6813931"/>
                  </a:lnTo>
                  <a:lnTo>
                    <a:pt x="2251443" y="6781279"/>
                  </a:lnTo>
                  <a:lnTo>
                    <a:pt x="2219845" y="6749682"/>
                  </a:lnTo>
                  <a:lnTo>
                    <a:pt x="2187194" y="6719163"/>
                  </a:lnTo>
                  <a:lnTo>
                    <a:pt x="2153501" y="6689763"/>
                  </a:lnTo>
                  <a:lnTo>
                    <a:pt x="2118817" y="6661518"/>
                  </a:lnTo>
                  <a:lnTo>
                    <a:pt x="2083168" y="6634442"/>
                  </a:lnTo>
                  <a:lnTo>
                    <a:pt x="2046579" y="6608572"/>
                  </a:lnTo>
                  <a:lnTo>
                    <a:pt x="2009089" y="6583934"/>
                  </a:lnTo>
                  <a:lnTo>
                    <a:pt x="1970709" y="6560553"/>
                  </a:lnTo>
                  <a:lnTo>
                    <a:pt x="1931492" y="6538481"/>
                  </a:lnTo>
                  <a:lnTo>
                    <a:pt x="1891436" y="6517716"/>
                  </a:lnTo>
                  <a:lnTo>
                    <a:pt x="1850605" y="6498310"/>
                  </a:lnTo>
                  <a:lnTo>
                    <a:pt x="1809013" y="6480289"/>
                  </a:lnTo>
                  <a:lnTo>
                    <a:pt x="1766684" y="6463678"/>
                  </a:lnTo>
                  <a:lnTo>
                    <a:pt x="1723656" y="6448514"/>
                  </a:lnTo>
                  <a:lnTo>
                    <a:pt x="1679956" y="6434810"/>
                  </a:lnTo>
                  <a:lnTo>
                    <a:pt x="1635607" y="6422618"/>
                  </a:lnTo>
                  <a:lnTo>
                    <a:pt x="1590649" y="6411950"/>
                  </a:lnTo>
                  <a:lnTo>
                    <a:pt x="1545107" y="6402845"/>
                  </a:lnTo>
                  <a:lnTo>
                    <a:pt x="1499006" y="6395326"/>
                  </a:lnTo>
                  <a:lnTo>
                    <a:pt x="1452397" y="6389433"/>
                  </a:lnTo>
                  <a:lnTo>
                    <a:pt x="1405280" y="6385179"/>
                  </a:lnTo>
                  <a:lnTo>
                    <a:pt x="1357706" y="6382613"/>
                  </a:lnTo>
                  <a:lnTo>
                    <a:pt x="1309687" y="6381750"/>
                  </a:lnTo>
                  <a:lnTo>
                    <a:pt x="1261681" y="6382613"/>
                  </a:lnTo>
                  <a:lnTo>
                    <a:pt x="1214094" y="6385179"/>
                  </a:lnTo>
                  <a:lnTo>
                    <a:pt x="1166990" y="6389433"/>
                  </a:lnTo>
                  <a:lnTo>
                    <a:pt x="1120368" y="6395326"/>
                  </a:lnTo>
                  <a:lnTo>
                    <a:pt x="1074267" y="6402845"/>
                  </a:lnTo>
                  <a:lnTo>
                    <a:pt x="1028725" y="6411950"/>
                  </a:lnTo>
                  <a:lnTo>
                    <a:pt x="983767" y="6422618"/>
                  </a:lnTo>
                  <a:lnTo>
                    <a:pt x="939431" y="6434810"/>
                  </a:lnTo>
                  <a:lnTo>
                    <a:pt x="895731" y="6448514"/>
                  </a:lnTo>
                  <a:lnTo>
                    <a:pt x="852690" y="6463678"/>
                  </a:lnTo>
                  <a:lnTo>
                    <a:pt x="810374" y="6480289"/>
                  </a:lnTo>
                  <a:lnTo>
                    <a:pt x="768769" y="6498310"/>
                  </a:lnTo>
                  <a:lnTo>
                    <a:pt x="727938" y="6517716"/>
                  </a:lnTo>
                  <a:lnTo>
                    <a:pt x="687895" y="6538481"/>
                  </a:lnTo>
                  <a:lnTo>
                    <a:pt x="648665" y="6560553"/>
                  </a:lnTo>
                  <a:lnTo>
                    <a:pt x="610285" y="6583934"/>
                  </a:lnTo>
                  <a:lnTo>
                    <a:pt x="572795" y="6608572"/>
                  </a:lnTo>
                  <a:lnTo>
                    <a:pt x="536206" y="6634442"/>
                  </a:lnTo>
                  <a:lnTo>
                    <a:pt x="500557" y="6661518"/>
                  </a:lnTo>
                  <a:lnTo>
                    <a:pt x="465874" y="6689763"/>
                  </a:lnTo>
                  <a:lnTo>
                    <a:pt x="432193" y="6719163"/>
                  </a:lnTo>
                  <a:lnTo>
                    <a:pt x="399529" y="6749682"/>
                  </a:lnTo>
                  <a:lnTo>
                    <a:pt x="367931" y="6781279"/>
                  </a:lnTo>
                  <a:lnTo>
                    <a:pt x="337426" y="6813931"/>
                  </a:lnTo>
                  <a:lnTo>
                    <a:pt x="308025" y="6847611"/>
                  </a:lnTo>
                  <a:lnTo>
                    <a:pt x="279768" y="6882295"/>
                  </a:lnTo>
                  <a:lnTo>
                    <a:pt x="252691" y="6917944"/>
                  </a:lnTo>
                  <a:lnTo>
                    <a:pt x="226822" y="6954533"/>
                  </a:lnTo>
                  <a:lnTo>
                    <a:pt x="202184" y="6992036"/>
                  </a:lnTo>
                  <a:lnTo>
                    <a:pt x="178816" y="7030402"/>
                  </a:lnTo>
                  <a:lnTo>
                    <a:pt x="156730" y="7069633"/>
                  </a:lnTo>
                  <a:lnTo>
                    <a:pt x="135978" y="7109676"/>
                  </a:lnTo>
                  <a:lnTo>
                    <a:pt x="116573" y="7150519"/>
                  </a:lnTo>
                  <a:lnTo>
                    <a:pt x="98552" y="7192111"/>
                  </a:lnTo>
                  <a:lnTo>
                    <a:pt x="81940" y="7234441"/>
                  </a:lnTo>
                  <a:lnTo>
                    <a:pt x="66776" y="7277468"/>
                  </a:lnTo>
                  <a:lnTo>
                    <a:pt x="53073" y="7321169"/>
                  </a:lnTo>
                  <a:lnTo>
                    <a:pt x="40881" y="7365517"/>
                  </a:lnTo>
                  <a:lnTo>
                    <a:pt x="30213" y="7410475"/>
                  </a:lnTo>
                  <a:lnTo>
                    <a:pt x="21107" y="7456017"/>
                  </a:lnTo>
                  <a:lnTo>
                    <a:pt x="13589" y="7502106"/>
                  </a:lnTo>
                  <a:lnTo>
                    <a:pt x="7683" y="7548727"/>
                  </a:lnTo>
                  <a:lnTo>
                    <a:pt x="3441" y="7595844"/>
                  </a:lnTo>
                  <a:lnTo>
                    <a:pt x="863" y="7643419"/>
                  </a:lnTo>
                  <a:lnTo>
                    <a:pt x="0" y="7691437"/>
                  </a:lnTo>
                  <a:lnTo>
                    <a:pt x="863" y="7739443"/>
                  </a:lnTo>
                  <a:lnTo>
                    <a:pt x="3441" y="7787030"/>
                  </a:lnTo>
                  <a:lnTo>
                    <a:pt x="7683" y="7834135"/>
                  </a:lnTo>
                  <a:lnTo>
                    <a:pt x="13589" y="7880756"/>
                  </a:lnTo>
                  <a:lnTo>
                    <a:pt x="21107" y="7926845"/>
                  </a:lnTo>
                  <a:lnTo>
                    <a:pt x="30213" y="7972387"/>
                  </a:lnTo>
                  <a:lnTo>
                    <a:pt x="40881" y="8017345"/>
                  </a:lnTo>
                  <a:lnTo>
                    <a:pt x="53073" y="8061693"/>
                  </a:lnTo>
                  <a:lnTo>
                    <a:pt x="66776" y="8105394"/>
                  </a:lnTo>
                  <a:lnTo>
                    <a:pt x="81940" y="8148421"/>
                  </a:lnTo>
                  <a:lnTo>
                    <a:pt x="98552" y="8190751"/>
                  </a:lnTo>
                  <a:lnTo>
                    <a:pt x="116573" y="8232356"/>
                  </a:lnTo>
                  <a:lnTo>
                    <a:pt x="135978" y="8273186"/>
                  </a:lnTo>
                  <a:lnTo>
                    <a:pt x="156730" y="8313229"/>
                  </a:lnTo>
                  <a:lnTo>
                    <a:pt x="178816" y="8352460"/>
                  </a:lnTo>
                  <a:lnTo>
                    <a:pt x="202184" y="8390826"/>
                  </a:lnTo>
                  <a:lnTo>
                    <a:pt x="226822" y="8428330"/>
                  </a:lnTo>
                  <a:lnTo>
                    <a:pt x="252691" y="8464918"/>
                  </a:lnTo>
                  <a:lnTo>
                    <a:pt x="279768" y="8500567"/>
                  </a:lnTo>
                  <a:lnTo>
                    <a:pt x="308025" y="8535251"/>
                  </a:lnTo>
                  <a:lnTo>
                    <a:pt x="337426" y="8568931"/>
                  </a:lnTo>
                  <a:lnTo>
                    <a:pt x="367931" y="8601583"/>
                  </a:lnTo>
                  <a:lnTo>
                    <a:pt x="399529" y="8633193"/>
                  </a:lnTo>
                  <a:lnTo>
                    <a:pt x="432193" y="8663699"/>
                  </a:lnTo>
                  <a:lnTo>
                    <a:pt x="465874" y="8693099"/>
                  </a:lnTo>
                  <a:lnTo>
                    <a:pt x="500557" y="8721344"/>
                  </a:lnTo>
                  <a:lnTo>
                    <a:pt x="536206" y="8748420"/>
                  </a:lnTo>
                  <a:lnTo>
                    <a:pt x="572795" y="8774303"/>
                  </a:lnTo>
                  <a:lnTo>
                    <a:pt x="610285" y="8798941"/>
                  </a:lnTo>
                  <a:lnTo>
                    <a:pt x="648665" y="8822309"/>
                  </a:lnTo>
                  <a:lnTo>
                    <a:pt x="687895" y="8844394"/>
                  </a:lnTo>
                  <a:lnTo>
                    <a:pt x="727938" y="8865146"/>
                  </a:lnTo>
                  <a:lnTo>
                    <a:pt x="768769" y="8884552"/>
                  </a:lnTo>
                  <a:lnTo>
                    <a:pt x="810374" y="8902573"/>
                  </a:lnTo>
                  <a:lnTo>
                    <a:pt x="852690" y="8919185"/>
                  </a:lnTo>
                  <a:lnTo>
                    <a:pt x="895731" y="8934348"/>
                  </a:lnTo>
                  <a:lnTo>
                    <a:pt x="939431" y="8948052"/>
                  </a:lnTo>
                  <a:lnTo>
                    <a:pt x="983767" y="8960244"/>
                  </a:lnTo>
                  <a:lnTo>
                    <a:pt x="1028725" y="8970912"/>
                  </a:lnTo>
                  <a:lnTo>
                    <a:pt x="1074267" y="8980018"/>
                  </a:lnTo>
                  <a:lnTo>
                    <a:pt x="1120368" y="8987536"/>
                  </a:lnTo>
                  <a:lnTo>
                    <a:pt x="1166990" y="8993429"/>
                  </a:lnTo>
                  <a:lnTo>
                    <a:pt x="1214094" y="8997683"/>
                  </a:lnTo>
                  <a:lnTo>
                    <a:pt x="1261681" y="9000261"/>
                  </a:lnTo>
                  <a:lnTo>
                    <a:pt x="1309687" y="9001125"/>
                  </a:lnTo>
                  <a:lnTo>
                    <a:pt x="1357706" y="9000261"/>
                  </a:lnTo>
                  <a:lnTo>
                    <a:pt x="1405280" y="8997683"/>
                  </a:lnTo>
                  <a:lnTo>
                    <a:pt x="1452397" y="8993429"/>
                  </a:lnTo>
                  <a:lnTo>
                    <a:pt x="1499006" y="8987536"/>
                  </a:lnTo>
                  <a:lnTo>
                    <a:pt x="1545107" y="8980018"/>
                  </a:lnTo>
                  <a:lnTo>
                    <a:pt x="1590649" y="8970912"/>
                  </a:lnTo>
                  <a:lnTo>
                    <a:pt x="1635607" y="8960244"/>
                  </a:lnTo>
                  <a:lnTo>
                    <a:pt x="1679956" y="8948052"/>
                  </a:lnTo>
                  <a:lnTo>
                    <a:pt x="1723656" y="8934348"/>
                  </a:lnTo>
                  <a:lnTo>
                    <a:pt x="1766684" y="8919185"/>
                  </a:lnTo>
                  <a:lnTo>
                    <a:pt x="1809013" y="8902573"/>
                  </a:lnTo>
                  <a:lnTo>
                    <a:pt x="1850605" y="8884552"/>
                  </a:lnTo>
                  <a:lnTo>
                    <a:pt x="1891436" y="8865146"/>
                  </a:lnTo>
                  <a:lnTo>
                    <a:pt x="1931492" y="8844394"/>
                  </a:lnTo>
                  <a:lnTo>
                    <a:pt x="1970709" y="8822309"/>
                  </a:lnTo>
                  <a:lnTo>
                    <a:pt x="2009089" y="8798941"/>
                  </a:lnTo>
                  <a:lnTo>
                    <a:pt x="2046579" y="8774303"/>
                  </a:lnTo>
                  <a:lnTo>
                    <a:pt x="2083168" y="8748420"/>
                  </a:lnTo>
                  <a:lnTo>
                    <a:pt x="2118817" y="8721344"/>
                  </a:lnTo>
                  <a:lnTo>
                    <a:pt x="2153501" y="8693099"/>
                  </a:lnTo>
                  <a:lnTo>
                    <a:pt x="2187194" y="8663699"/>
                  </a:lnTo>
                  <a:lnTo>
                    <a:pt x="2219845" y="8633193"/>
                  </a:lnTo>
                  <a:lnTo>
                    <a:pt x="2251443" y="8601583"/>
                  </a:lnTo>
                  <a:lnTo>
                    <a:pt x="2281961" y="8568931"/>
                  </a:lnTo>
                  <a:lnTo>
                    <a:pt x="2311349" y="8535251"/>
                  </a:lnTo>
                  <a:lnTo>
                    <a:pt x="2339606" y="8500567"/>
                  </a:lnTo>
                  <a:lnTo>
                    <a:pt x="2366683" y="8464918"/>
                  </a:lnTo>
                  <a:lnTo>
                    <a:pt x="2392553" y="8428330"/>
                  </a:lnTo>
                  <a:lnTo>
                    <a:pt x="2417191" y="8390826"/>
                  </a:lnTo>
                  <a:lnTo>
                    <a:pt x="2440571" y="8352460"/>
                  </a:lnTo>
                  <a:lnTo>
                    <a:pt x="2462644" y="8313229"/>
                  </a:lnTo>
                  <a:lnTo>
                    <a:pt x="2483408" y="8273186"/>
                  </a:lnTo>
                  <a:lnTo>
                    <a:pt x="2502801" y="8232356"/>
                  </a:lnTo>
                  <a:lnTo>
                    <a:pt x="2520823" y="8190751"/>
                  </a:lnTo>
                  <a:lnTo>
                    <a:pt x="2537434" y="8148421"/>
                  </a:lnTo>
                  <a:lnTo>
                    <a:pt x="2552611" y="8105394"/>
                  </a:lnTo>
                  <a:lnTo>
                    <a:pt x="2566301" y="8061693"/>
                  </a:lnTo>
                  <a:lnTo>
                    <a:pt x="2578506" y="8017345"/>
                  </a:lnTo>
                  <a:lnTo>
                    <a:pt x="2589174" y="7972387"/>
                  </a:lnTo>
                  <a:lnTo>
                    <a:pt x="2598280" y="7926845"/>
                  </a:lnTo>
                  <a:lnTo>
                    <a:pt x="2605798" y="7880756"/>
                  </a:lnTo>
                  <a:lnTo>
                    <a:pt x="2611691" y="7834135"/>
                  </a:lnTo>
                  <a:lnTo>
                    <a:pt x="2615946" y="7787030"/>
                  </a:lnTo>
                  <a:lnTo>
                    <a:pt x="2618511" y="7739443"/>
                  </a:lnTo>
                  <a:lnTo>
                    <a:pt x="2619375" y="7691437"/>
                  </a:lnTo>
                  <a:close/>
                </a:path>
                <a:path w="2619375" h="9001125">
                  <a:moveTo>
                    <a:pt x="2619375" y="4500562"/>
                  </a:moveTo>
                  <a:lnTo>
                    <a:pt x="2618511" y="4452544"/>
                  </a:lnTo>
                  <a:lnTo>
                    <a:pt x="2615946" y="4404969"/>
                  </a:lnTo>
                  <a:lnTo>
                    <a:pt x="2611691" y="4357852"/>
                  </a:lnTo>
                  <a:lnTo>
                    <a:pt x="2605798" y="4311231"/>
                  </a:lnTo>
                  <a:lnTo>
                    <a:pt x="2598280" y="4265142"/>
                  </a:lnTo>
                  <a:lnTo>
                    <a:pt x="2589174" y="4219600"/>
                  </a:lnTo>
                  <a:lnTo>
                    <a:pt x="2578506" y="4174642"/>
                  </a:lnTo>
                  <a:lnTo>
                    <a:pt x="2566301" y="4130294"/>
                  </a:lnTo>
                  <a:lnTo>
                    <a:pt x="2552611" y="4086593"/>
                  </a:lnTo>
                  <a:lnTo>
                    <a:pt x="2537434" y="4043565"/>
                  </a:lnTo>
                  <a:lnTo>
                    <a:pt x="2520823" y="4001236"/>
                  </a:lnTo>
                  <a:lnTo>
                    <a:pt x="2502801" y="3959644"/>
                  </a:lnTo>
                  <a:lnTo>
                    <a:pt x="2483408" y="3918801"/>
                  </a:lnTo>
                  <a:lnTo>
                    <a:pt x="2462644" y="3878757"/>
                  </a:lnTo>
                  <a:lnTo>
                    <a:pt x="2440571" y="3839527"/>
                  </a:lnTo>
                  <a:lnTo>
                    <a:pt x="2417191" y="3801160"/>
                  </a:lnTo>
                  <a:lnTo>
                    <a:pt x="2392553" y="3763657"/>
                  </a:lnTo>
                  <a:lnTo>
                    <a:pt x="2366683" y="3727069"/>
                  </a:lnTo>
                  <a:lnTo>
                    <a:pt x="2339606" y="3691420"/>
                  </a:lnTo>
                  <a:lnTo>
                    <a:pt x="2311349" y="3656736"/>
                  </a:lnTo>
                  <a:lnTo>
                    <a:pt x="2281961" y="3623056"/>
                  </a:lnTo>
                  <a:lnTo>
                    <a:pt x="2251443" y="3590404"/>
                  </a:lnTo>
                  <a:lnTo>
                    <a:pt x="2219845" y="3558806"/>
                  </a:lnTo>
                  <a:lnTo>
                    <a:pt x="2187194" y="3528288"/>
                  </a:lnTo>
                  <a:lnTo>
                    <a:pt x="2153501" y="3498888"/>
                  </a:lnTo>
                  <a:lnTo>
                    <a:pt x="2118817" y="3470643"/>
                  </a:lnTo>
                  <a:lnTo>
                    <a:pt x="2083168" y="3443567"/>
                  </a:lnTo>
                  <a:lnTo>
                    <a:pt x="2046579" y="3417697"/>
                  </a:lnTo>
                  <a:lnTo>
                    <a:pt x="2009089" y="3393059"/>
                  </a:lnTo>
                  <a:lnTo>
                    <a:pt x="1970709" y="3369678"/>
                  </a:lnTo>
                  <a:lnTo>
                    <a:pt x="1931492" y="3347605"/>
                  </a:lnTo>
                  <a:lnTo>
                    <a:pt x="1891436" y="3326841"/>
                  </a:lnTo>
                  <a:lnTo>
                    <a:pt x="1850605" y="3307435"/>
                  </a:lnTo>
                  <a:lnTo>
                    <a:pt x="1809013" y="3289414"/>
                  </a:lnTo>
                  <a:lnTo>
                    <a:pt x="1766684" y="3272802"/>
                  </a:lnTo>
                  <a:lnTo>
                    <a:pt x="1723656" y="3257639"/>
                  </a:lnTo>
                  <a:lnTo>
                    <a:pt x="1679956" y="3243935"/>
                  </a:lnTo>
                  <a:lnTo>
                    <a:pt x="1635607" y="3231743"/>
                  </a:lnTo>
                  <a:lnTo>
                    <a:pt x="1590649" y="3221075"/>
                  </a:lnTo>
                  <a:lnTo>
                    <a:pt x="1545107" y="3211969"/>
                  </a:lnTo>
                  <a:lnTo>
                    <a:pt x="1499006" y="3204451"/>
                  </a:lnTo>
                  <a:lnTo>
                    <a:pt x="1452397" y="3198558"/>
                  </a:lnTo>
                  <a:lnTo>
                    <a:pt x="1405280" y="3194304"/>
                  </a:lnTo>
                  <a:lnTo>
                    <a:pt x="1357706" y="3191738"/>
                  </a:lnTo>
                  <a:lnTo>
                    <a:pt x="1309687" y="3190875"/>
                  </a:lnTo>
                  <a:lnTo>
                    <a:pt x="1261681" y="3191738"/>
                  </a:lnTo>
                  <a:lnTo>
                    <a:pt x="1214094" y="3194304"/>
                  </a:lnTo>
                  <a:lnTo>
                    <a:pt x="1166990" y="3198558"/>
                  </a:lnTo>
                  <a:lnTo>
                    <a:pt x="1120368" y="3204451"/>
                  </a:lnTo>
                  <a:lnTo>
                    <a:pt x="1074267" y="3211969"/>
                  </a:lnTo>
                  <a:lnTo>
                    <a:pt x="1028725" y="3221075"/>
                  </a:lnTo>
                  <a:lnTo>
                    <a:pt x="983767" y="3231743"/>
                  </a:lnTo>
                  <a:lnTo>
                    <a:pt x="939431" y="3243935"/>
                  </a:lnTo>
                  <a:lnTo>
                    <a:pt x="895731" y="3257639"/>
                  </a:lnTo>
                  <a:lnTo>
                    <a:pt x="852690" y="3272802"/>
                  </a:lnTo>
                  <a:lnTo>
                    <a:pt x="810374" y="3289414"/>
                  </a:lnTo>
                  <a:lnTo>
                    <a:pt x="768769" y="3307435"/>
                  </a:lnTo>
                  <a:lnTo>
                    <a:pt x="727938" y="3326841"/>
                  </a:lnTo>
                  <a:lnTo>
                    <a:pt x="687895" y="3347605"/>
                  </a:lnTo>
                  <a:lnTo>
                    <a:pt x="648665" y="3369678"/>
                  </a:lnTo>
                  <a:lnTo>
                    <a:pt x="610285" y="3393059"/>
                  </a:lnTo>
                  <a:lnTo>
                    <a:pt x="572795" y="3417697"/>
                  </a:lnTo>
                  <a:lnTo>
                    <a:pt x="536206" y="3443567"/>
                  </a:lnTo>
                  <a:lnTo>
                    <a:pt x="500557" y="3470643"/>
                  </a:lnTo>
                  <a:lnTo>
                    <a:pt x="465874" y="3498888"/>
                  </a:lnTo>
                  <a:lnTo>
                    <a:pt x="432193" y="3528288"/>
                  </a:lnTo>
                  <a:lnTo>
                    <a:pt x="399529" y="3558806"/>
                  </a:lnTo>
                  <a:lnTo>
                    <a:pt x="367931" y="3590404"/>
                  </a:lnTo>
                  <a:lnTo>
                    <a:pt x="337426" y="3623056"/>
                  </a:lnTo>
                  <a:lnTo>
                    <a:pt x="308025" y="3656736"/>
                  </a:lnTo>
                  <a:lnTo>
                    <a:pt x="279768" y="3691420"/>
                  </a:lnTo>
                  <a:lnTo>
                    <a:pt x="252691" y="3727069"/>
                  </a:lnTo>
                  <a:lnTo>
                    <a:pt x="226822" y="3763657"/>
                  </a:lnTo>
                  <a:lnTo>
                    <a:pt x="202184" y="3801160"/>
                  </a:lnTo>
                  <a:lnTo>
                    <a:pt x="178816" y="3839527"/>
                  </a:lnTo>
                  <a:lnTo>
                    <a:pt x="156730" y="3878757"/>
                  </a:lnTo>
                  <a:lnTo>
                    <a:pt x="135978" y="3918801"/>
                  </a:lnTo>
                  <a:lnTo>
                    <a:pt x="116573" y="3959644"/>
                  </a:lnTo>
                  <a:lnTo>
                    <a:pt x="98552" y="4001236"/>
                  </a:lnTo>
                  <a:lnTo>
                    <a:pt x="81940" y="4043565"/>
                  </a:lnTo>
                  <a:lnTo>
                    <a:pt x="66776" y="4086593"/>
                  </a:lnTo>
                  <a:lnTo>
                    <a:pt x="53073" y="4130294"/>
                  </a:lnTo>
                  <a:lnTo>
                    <a:pt x="40881" y="4174642"/>
                  </a:lnTo>
                  <a:lnTo>
                    <a:pt x="30213" y="4219600"/>
                  </a:lnTo>
                  <a:lnTo>
                    <a:pt x="21107" y="4265142"/>
                  </a:lnTo>
                  <a:lnTo>
                    <a:pt x="13589" y="4311231"/>
                  </a:lnTo>
                  <a:lnTo>
                    <a:pt x="7683" y="4357852"/>
                  </a:lnTo>
                  <a:lnTo>
                    <a:pt x="3441" y="4404969"/>
                  </a:lnTo>
                  <a:lnTo>
                    <a:pt x="863" y="4452544"/>
                  </a:lnTo>
                  <a:lnTo>
                    <a:pt x="0" y="4500562"/>
                  </a:lnTo>
                  <a:lnTo>
                    <a:pt x="863" y="4548568"/>
                  </a:lnTo>
                  <a:lnTo>
                    <a:pt x="3441" y="4596155"/>
                  </a:lnTo>
                  <a:lnTo>
                    <a:pt x="7683" y="4643259"/>
                  </a:lnTo>
                  <a:lnTo>
                    <a:pt x="13589" y="4689881"/>
                  </a:lnTo>
                  <a:lnTo>
                    <a:pt x="21107" y="4735969"/>
                  </a:lnTo>
                  <a:lnTo>
                    <a:pt x="30213" y="4781512"/>
                  </a:lnTo>
                  <a:lnTo>
                    <a:pt x="40881" y="4826470"/>
                  </a:lnTo>
                  <a:lnTo>
                    <a:pt x="53073" y="4870818"/>
                  </a:lnTo>
                  <a:lnTo>
                    <a:pt x="66776" y="4914519"/>
                  </a:lnTo>
                  <a:lnTo>
                    <a:pt x="81940" y="4957546"/>
                  </a:lnTo>
                  <a:lnTo>
                    <a:pt x="98552" y="4999875"/>
                  </a:lnTo>
                  <a:lnTo>
                    <a:pt x="116573" y="5041481"/>
                  </a:lnTo>
                  <a:lnTo>
                    <a:pt x="135978" y="5082311"/>
                  </a:lnTo>
                  <a:lnTo>
                    <a:pt x="156730" y="5122354"/>
                  </a:lnTo>
                  <a:lnTo>
                    <a:pt x="178816" y="5161585"/>
                  </a:lnTo>
                  <a:lnTo>
                    <a:pt x="202184" y="5199951"/>
                  </a:lnTo>
                  <a:lnTo>
                    <a:pt x="226822" y="5237454"/>
                  </a:lnTo>
                  <a:lnTo>
                    <a:pt x="252691" y="5274043"/>
                  </a:lnTo>
                  <a:lnTo>
                    <a:pt x="279768" y="5309692"/>
                  </a:lnTo>
                  <a:lnTo>
                    <a:pt x="308025" y="5344376"/>
                  </a:lnTo>
                  <a:lnTo>
                    <a:pt x="337426" y="5378056"/>
                  </a:lnTo>
                  <a:lnTo>
                    <a:pt x="367931" y="5410708"/>
                  </a:lnTo>
                  <a:lnTo>
                    <a:pt x="399529" y="5442318"/>
                  </a:lnTo>
                  <a:lnTo>
                    <a:pt x="432193" y="5472823"/>
                  </a:lnTo>
                  <a:lnTo>
                    <a:pt x="465874" y="5502224"/>
                  </a:lnTo>
                  <a:lnTo>
                    <a:pt x="500557" y="5530469"/>
                  </a:lnTo>
                  <a:lnTo>
                    <a:pt x="536206" y="5557545"/>
                  </a:lnTo>
                  <a:lnTo>
                    <a:pt x="572795" y="5583428"/>
                  </a:lnTo>
                  <a:lnTo>
                    <a:pt x="610285" y="5608066"/>
                  </a:lnTo>
                  <a:lnTo>
                    <a:pt x="648665" y="5631434"/>
                  </a:lnTo>
                  <a:lnTo>
                    <a:pt x="687895" y="5653519"/>
                  </a:lnTo>
                  <a:lnTo>
                    <a:pt x="727938" y="5674271"/>
                  </a:lnTo>
                  <a:lnTo>
                    <a:pt x="768769" y="5693676"/>
                  </a:lnTo>
                  <a:lnTo>
                    <a:pt x="810374" y="5711698"/>
                  </a:lnTo>
                  <a:lnTo>
                    <a:pt x="852690" y="5728309"/>
                  </a:lnTo>
                  <a:lnTo>
                    <a:pt x="895731" y="5743473"/>
                  </a:lnTo>
                  <a:lnTo>
                    <a:pt x="939431" y="5757176"/>
                  </a:lnTo>
                  <a:lnTo>
                    <a:pt x="983767" y="5769368"/>
                  </a:lnTo>
                  <a:lnTo>
                    <a:pt x="1028725" y="5780036"/>
                  </a:lnTo>
                  <a:lnTo>
                    <a:pt x="1074267" y="5789142"/>
                  </a:lnTo>
                  <a:lnTo>
                    <a:pt x="1120368" y="5796661"/>
                  </a:lnTo>
                  <a:lnTo>
                    <a:pt x="1166990" y="5802554"/>
                  </a:lnTo>
                  <a:lnTo>
                    <a:pt x="1214094" y="5806808"/>
                  </a:lnTo>
                  <a:lnTo>
                    <a:pt x="1261681" y="5809386"/>
                  </a:lnTo>
                  <a:lnTo>
                    <a:pt x="1309687" y="5810250"/>
                  </a:lnTo>
                  <a:lnTo>
                    <a:pt x="1357706" y="5809386"/>
                  </a:lnTo>
                  <a:lnTo>
                    <a:pt x="1405280" y="5806808"/>
                  </a:lnTo>
                  <a:lnTo>
                    <a:pt x="1452397" y="5802554"/>
                  </a:lnTo>
                  <a:lnTo>
                    <a:pt x="1499006" y="5796661"/>
                  </a:lnTo>
                  <a:lnTo>
                    <a:pt x="1545107" y="5789142"/>
                  </a:lnTo>
                  <a:lnTo>
                    <a:pt x="1590649" y="5780036"/>
                  </a:lnTo>
                  <a:lnTo>
                    <a:pt x="1635607" y="5769368"/>
                  </a:lnTo>
                  <a:lnTo>
                    <a:pt x="1679956" y="5757176"/>
                  </a:lnTo>
                  <a:lnTo>
                    <a:pt x="1723656" y="5743473"/>
                  </a:lnTo>
                  <a:lnTo>
                    <a:pt x="1766684" y="5728309"/>
                  </a:lnTo>
                  <a:lnTo>
                    <a:pt x="1809013" y="5711698"/>
                  </a:lnTo>
                  <a:lnTo>
                    <a:pt x="1850605" y="5693676"/>
                  </a:lnTo>
                  <a:lnTo>
                    <a:pt x="1891436" y="5674271"/>
                  </a:lnTo>
                  <a:lnTo>
                    <a:pt x="1931492" y="5653519"/>
                  </a:lnTo>
                  <a:lnTo>
                    <a:pt x="1970709" y="5631434"/>
                  </a:lnTo>
                  <a:lnTo>
                    <a:pt x="2009089" y="5608066"/>
                  </a:lnTo>
                  <a:lnTo>
                    <a:pt x="2046579" y="5583428"/>
                  </a:lnTo>
                  <a:lnTo>
                    <a:pt x="2083168" y="5557545"/>
                  </a:lnTo>
                  <a:lnTo>
                    <a:pt x="2118817" y="5530469"/>
                  </a:lnTo>
                  <a:lnTo>
                    <a:pt x="2153501" y="5502224"/>
                  </a:lnTo>
                  <a:lnTo>
                    <a:pt x="2187194" y="5472823"/>
                  </a:lnTo>
                  <a:lnTo>
                    <a:pt x="2219845" y="5442318"/>
                  </a:lnTo>
                  <a:lnTo>
                    <a:pt x="2251443" y="5410708"/>
                  </a:lnTo>
                  <a:lnTo>
                    <a:pt x="2281961" y="5378056"/>
                  </a:lnTo>
                  <a:lnTo>
                    <a:pt x="2311349" y="5344376"/>
                  </a:lnTo>
                  <a:lnTo>
                    <a:pt x="2339606" y="5309692"/>
                  </a:lnTo>
                  <a:lnTo>
                    <a:pt x="2366683" y="5274043"/>
                  </a:lnTo>
                  <a:lnTo>
                    <a:pt x="2392553" y="5237454"/>
                  </a:lnTo>
                  <a:lnTo>
                    <a:pt x="2417191" y="5199951"/>
                  </a:lnTo>
                  <a:lnTo>
                    <a:pt x="2440571" y="5161585"/>
                  </a:lnTo>
                  <a:lnTo>
                    <a:pt x="2462644" y="5122354"/>
                  </a:lnTo>
                  <a:lnTo>
                    <a:pt x="2483408" y="5082311"/>
                  </a:lnTo>
                  <a:lnTo>
                    <a:pt x="2502801" y="5041481"/>
                  </a:lnTo>
                  <a:lnTo>
                    <a:pt x="2520823" y="4999875"/>
                  </a:lnTo>
                  <a:lnTo>
                    <a:pt x="2537434" y="4957546"/>
                  </a:lnTo>
                  <a:lnTo>
                    <a:pt x="2552611" y="4914519"/>
                  </a:lnTo>
                  <a:lnTo>
                    <a:pt x="2566301" y="4870818"/>
                  </a:lnTo>
                  <a:lnTo>
                    <a:pt x="2578506" y="4826470"/>
                  </a:lnTo>
                  <a:lnTo>
                    <a:pt x="2589174" y="4781512"/>
                  </a:lnTo>
                  <a:lnTo>
                    <a:pt x="2598280" y="4735969"/>
                  </a:lnTo>
                  <a:lnTo>
                    <a:pt x="2605798" y="4689881"/>
                  </a:lnTo>
                  <a:lnTo>
                    <a:pt x="2611691" y="4643259"/>
                  </a:lnTo>
                  <a:lnTo>
                    <a:pt x="2615946" y="4596155"/>
                  </a:lnTo>
                  <a:lnTo>
                    <a:pt x="2618511" y="4548568"/>
                  </a:lnTo>
                  <a:lnTo>
                    <a:pt x="2619375" y="4500562"/>
                  </a:lnTo>
                  <a:close/>
                </a:path>
                <a:path w="2619375" h="9001125">
                  <a:moveTo>
                    <a:pt x="2619375" y="1309687"/>
                  </a:moveTo>
                  <a:lnTo>
                    <a:pt x="2618511" y="1261668"/>
                  </a:lnTo>
                  <a:lnTo>
                    <a:pt x="2615946" y="1214094"/>
                  </a:lnTo>
                  <a:lnTo>
                    <a:pt x="2611691" y="1166977"/>
                  </a:lnTo>
                  <a:lnTo>
                    <a:pt x="2605798" y="1120355"/>
                  </a:lnTo>
                  <a:lnTo>
                    <a:pt x="2598280" y="1074267"/>
                  </a:lnTo>
                  <a:lnTo>
                    <a:pt x="2589174" y="1028725"/>
                  </a:lnTo>
                  <a:lnTo>
                    <a:pt x="2578506" y="983767"/>
                  </a:lnTo>
                  <a:lnTo>
                    <a:pt x="2566301" y="939419"/>
                  </a:lnTo>
                  <a:lnTo>
                    <a:pt x="2552611" y="895718"/>
                  </a:lnTo>
                  <a:lnTo>
                    <a:pt x="2537434" y="852690"/>
                  </a:lnTo>
                  <a:lnTo>
                    <a:pt x="2520823" y="810361"/>
                  </a:lnTo>
                  <a:lnTo>
                    <a:pt x="2502801" y="768769"/>
                  </a:lnTo>
                  <a:lnTo>
                    <a:pt x="2483408" y="727925"/>
                  </a:lnTo>
                  <a:lnTo>
                    <a:pt x="2462644" y="687882"/>
                  </a:lnTo>
                  <a:lnTo>
                    <a:pt x="2440571" y="648652"/>
                  </a:lnTo>
                  <a:lnTo>
                    <a:pt x="2417191" y="610285"/>
                  </a:lnTo>
                  <a:lnTo>
                    <a:pt x="2392553" y="572782"/>
                  </a:lnTo>
                  <a:lnTo>
                    <a:pt x="2366683" y="536194"/>
                  </a:lnTo>
                  <a:lnTo>
                    <a:pt x="2339606" y="500545"/>
                  </a:lnTo>
                  <a:lnTo>
                    <a:pt x="2311349" y="465874"/>
                  </a:lnTo>
                  <a:lnTo>
                    <a:pt x="2281961" y="432181"/>
                  </a:lnTo>
                  <a:lnTo>
                    <a:pt x="2251443" y="399529"/>
                  </a:lnTo>
                  <a:lnTo>
                    <a:pt x="2219845" y="367931"/>
                  </a:lnTo>
                  <a:lnTo>
                    <a:pt x="2187194" y="337413"/>
                  </a:lnTo>
                  <a:lnTo>
                    <a:pt x="2153501" y="308013"/>
                  </a:lnTo>
                  <a:lnTo>
                    <a:pt x="2118817" y="279768"/>
                  </a:lnTo>
                  <a:lnTo>
                    <a:pt x="2083168" y="252691"/>
                  </a:lnTo>
                  <a:lnTo>
                    <a:pt x="2046579" y="226822"/>
                  </a:lnTo>
                  <a:lnTo>
                    <a:pt x="2009089" y="202184"/>
                  </a:lnTo>
                  <a:lnTo>
                    <a:pt x="1970709" y="178803"/>
                  </a:lnTo>
                  <a:lnTo>
                    <a:pt x="1931492" y="156730"/>
                  </a:lnTo>
                  <a:lnTo>
                    <a:pt x="1891436" y="135966"/>
                  </a:lnTo>
                  <a:lnTo>
                    <a:pt x="1850605" y="116560"/>
                  </a:lnTo>
                  <a:lnTo>
                    <a:pt x="1809013" y="98539"/>
                  </a:lnTo>
                  <a:lnTo>
                    <a:pt x="1766684" y="81927"/>
                  </a:lnTo>
                  <a:lnTo>
                    <a:pt x="1723656" y="66763"/>
                  </a:lnTo>
                  <a:lnTo>
                    <a:pt x="1679956" y="53060"/>
                  </a:lnTo>
                  <a:lnTo>
                    <a:pt x="1635607" y="40868"/>
                  </a:lnTo>
                  <a:lnTo>
                    <a:pt x="1590649" y="30200"/>
                  </a:lnTo>
                  <a:lnTo>
                    <a:pt x="1545107" y="21094"/>
                  </a:lnTo>
                  <a:lnTo>
                    <a:pt x="1499006" y="13576"/>
                  </a:lnTo>
                  <a:lnTo>
                    <a:pt x="1452397" y="7683"/>
                  </a:lnTo>
                  <a:lnTo>
                    <a:pt x="1405280" y="3429"/>
                  </a:lnTo>
                  <a:lnTo>
                    <a:pt x="1357706" y="863"/>
                  </a:lnTo>
                  <a:lnTo>
                    <a:pt x="1309687" y="0"/>
                  </a:lnTo>
                  <a:lnTo>
                    <a:pt x="1261681" y="863"/>
                  </a:lnTo>
                  <a:lnTo>
                    <a:pt x="1214094" y="3429"/>
                  </a:lnTo>
                  <a:lnTo>
                    <a:pt x="1166990" y="7683"/>
                  </a:lnTo>
                  <a:lnTo>
                    <a:pt x="1120368" y="13576"/>
                  </a:lnTo>
                  <a:lnTo>
                    <a:pt x="1074267" y="21094"/>
                  </a:lnTo>
                  <a:lnTo>
                    <a:pt x="1028725" y="30200"/>
                  </a:lnTo>
                  <a:lnTo>
                    <a:pt x="983767" y="40868"/>
                  </a:lnTo>
                  <a:lnTo>
                    <a:pt x="939431" y="53060"/>
                  </a:lnTo>
                  <a:lnTo>
                    <a:pt x="895731" y="66763"/>
                  </a:lnTo>
                  <a:lnTo>
                    <a:pt x="852690" y="81927"/>
                  </a:lnTo>
                  <a:lnTo>
                    <a:pt x="810374" y="98539"/>
                  </a:lnTo>
                  <a:lnTo>
                    <a:pt x="768769" y="116560"/>
                  </a:lnTo>
                  <a:lnTo>
                    <a:pt x="727938" y="135966"/>
                  </a:lnTo>
                  <a:lnTo>
                    <a:pt x="687895" y="156730"/>
                  </a:lnTo>
                  <a:lnTo>
                    <a:pt x="648665" y="178803"/>
                  </a:lnTo>
                  <a:lnTo>
                    <a:pt x="610285" y="202184"/>
                  </a:lnTo>
                  <a:lnTo>
                    <a:pt x="572795" y="226822"/>
                  </a:lnTo>
                  <a:lnTo>
                    <a:pt x="536206" y="252691"/>
                  </a:lnTo>
                  <a:lnTo>
                    <a:pt x="500557" y="279768"/>
                  </a:lnTo>
                  <a:lnTo>
                    <a:pt x="465874" y="308013"/>
                  </a:lnTo>
                  <a:lnTo>
                    <a:pt x="432193" y="337413"/>
                  </a:lnTo>
                  <a:lnTo>
                    <a:pt x="399529" y="367931"/>
                  </a:lnTo>
                  <a:lnTo>
                    <a:pt x="367931" y="399529"/>
                  </a:lnTo>
                  <a:lnTo>
                    <a:pt x="337426" y="432181"/>
                  </a:lnTo>
                  <a:lnTo>
                    <a:pt x="308025" y="465874"/>
                  </a:lnTo>
                  <a:lnTo>
                    <a:pt x="279768" y="500545"/>
                  </a:lnTo>
                  <a:lnTo>
                    <a:pt x="252691" y="536194"/>
                  </a:lnTo>
                  <a:lnTo>
                    <a:pt x="226822" y="572782"/>
                  </a:lnTo>
                  <a:lnTo>
                    <a:pt x="202184" y="610285"/>
                  </a:lnTo>
                  <a:lnTo>
                    <a:pt x="178816" y="648652"/>
                  </a:lnTo>
                  <a:lnTo>
                    <a:pt x="156730" y="687882"/>
                  </a:lnTo>
                  <a:lnTo>
                    <a:pt x="135978" y="727925"/>
                  </a:lnTo>
                  <a:lnTo>
                    <a:pt x="116573" y="768769"/>
                  </a:lnTo>
                  <a:lnTo>
                    <a:pt x="98552" y="810361"/>
                  </a:lnTo>
                  <a:lnTo>
                    <a:pt x="81940" y="852690"/>
                  </a:lnTo>
                  <a:lnTo>
                    <a:pt x="66776" y="895718"/>
                  </a:lnTo>
                  <a:lnTo>
                    <a:pt x="53073" y="939419"/>
                  </a:lnTo>
                  <a:lnTo>
                    <a:pt x="40881" y="983767"/>
                  </a:lnTo>
                  <a:lnTo>
                    <a:pt x="30213" y="1028725"/>
                  </a:lnTo>
                  <a:lnTo>
                    <a:pt x="21107" y="1074267"/>
                  </a:lnTo>
                  <a:lnTo>
                    <a:pt x="13589" y="1120355"/>
                  </a:lnTo>
                  <a:lnTo>
                    <a:pt x="7683" y="1166977"/>
                  </a:lnTo>
                  <a:lnTo>
                    <a:pt x="3441" y="1214094"/>
                  </a:lnTo>
                  <a:lnTo>
                    <a:pt x="863" y="1261668"/>
                  </a:lnTo>
                  <a:lnTo>
                    <a:pt x="0" y="1309687"/>
                  </a:lnTo>
                  <a:lnTo>
                    <a:pt x="863" y="1357693"/>
                  </a:lnTo>
                  <a:lnTo>
                    <a:pt x="3441" y="1405280"/>
                  </a:lnTo>
                  <a:lnTo>
                    <a:pt x="7683" y="1452384"/>
                  </a:lnTo>
                  <a:lnTo>
                    <a:pt x="13589" y="1499006"/>
                  </a:lnTo>
                  <a:lnTo>
                    <a:pt x="21107" y="1545094"/>
                  </a:lnTo>
                  <a:lnTo>
                    <a:pt x="30213" y="1590636"/>
                  </a:lnTo>
                  <a:lnTo>
                    <a:pt x="40881" y="1635594"/>
                  </a:lnTo>
                  <a:lnTo>
                    <a:pt x="53073" y="1679943"/>
                  </a:lnTo>
                  <a:lnTo>
                    <a:pt x="66776" y="1723644"/>
                  </a:lnTo>
                  <a:lnTo>
                    <a:pt x="81940" y="1766671"/>
                  </a:lnTo>
                  <a:lnTo>
                    <a:pt x="98552" y="1809000"/>
                  </a:lnTo>
                  <a:lnTo>
                    <a:pt x="116573" y="1850605"/>
                  </a:lnTo>
                  <a:lnTo>
                    <a:pt x="135978" y="1891436"/>
                  </a:lnTo>
                  <a:lnTo>
                    <a:pt x="156730" y="1931479"/>
                  </a:lnTo>
                  <a:lnTo>
                    <a:pt x="178816" y="1970709"/>
                  </a:lnTo>
                  <a:lnTo>
                    <a:pt x="202184" y="2009089"/>
                  </a:lnTo>
                  <a:lnTo>
                    <a:pt x="226822" y="2046579"/>
                  </a:lnTo>
                  <a:lnTo>
                    <a:pt x="252691" y="2083168"/>
                  </a:lnTo>
                  <a:lnTo>
                    <a:pt x="279768" y="2118817"/>
                  </a:lnTo>
                  <a:lnTo>
                    <a:pt x="308025" y="2153501"/>
                  </a:lnTo>
                  <a:lnTo>
                    <a:pt x="337426" y="2187181"/>
                  </a:lnTo>
                  <a:lnTo>
                    <a:pt x="367931" y="2219833"/>
                  </a:lnTo>
                  <a:lnTo>
                    <a:pt x="399529" y="2251443"/>
                  </a:lnTo>
                  <a:lnTo>
                    <a:pt x="432193" y="2281948"/>
                  </a:lnTo>
                  <a:lnTo>
                    <a:pt x="465874" y="2311349"/>
                  </a:lnTo>
                  <a:lnTo>
                    <a:pt x="500557" y="2339594"/>
                  </a:lnTo>
                  <a:lnTo>
                    <a:pt x="536206" y="2366670"/>
                  </a:lnTo>
                  <a:lnTo>
                    <a:pt x="572795" y="2392553"/>
                  </a:lnTo>
                  <a:lnTo>
                    <a:pt x="610285" y="2417191"/>
                  </a:lnTo>
                  <a:lnTo>
                    <a:pt x="648665" y="2440559"/>
                  </a:lnTo>
                  <a:lnTo>
                    <a:pt x="687895" y="2462644"/>
                  </a:lnTo>
                  <a:lnTo>
                    <a:pt x="727938" y="2483396"/>
                  </a:lnTo>
                  <a:lnTo>
                    <a:pt x="768769" y="2502801"/>
                  </a:lnTo>
                  <a:lnTo>
                    <a:pt x="810374" y="2520823"/>
                  </a:lnTo>
                  <a:lnTo>
                    <a:pt x="852690" y="2537434"/>
                  </a:lnTo>
                  <a:lnTo>
                    <a:pt x="895731" y="2552598"/>
                  </a:lnTo>
                  <a:lnTo>
                    <a:pt x="939431" y="2566301"/>
                  </a:lnTo>
                  <a:lnTo>
                    <a:pt x="983767" y="2578493"/>
                  </a:lnTo>
                  <a:lnTo>
                    <a:pt x="1028725" y="2589161"/>
                  </a:lnTo>
                  <a:lnTo>
                    <a:pt x="1074267" y="2598267"/>
                  </a:lnTo>
                  <a:lnTo>
                    <a:pt x="1120368" y="2605786"/>
                  </a:lnTo>
                  <a:lnTo>
                    <a:pt x="1166990" y="2611678"/>
                  </a:lnTo>
                  <a:lnTo>
                    <a:pt x="1214094" y="2615933"/>
                  </a:lnTo>
                  <a:lnTo>
                    <a:pt x="1261681" y="2618511"/>
                  </a:lnTo>
                  <a:lnTo>
                    <a:pt x="1309687" y="2619375"/>
                  </a:lnTo>
                  <a:lnTo>
                    <a:pt x="1357706" y="2618511"/>
                  </a:lnTo>
                  <a:lnTo>
                    <a:pt x="1405280" y="2615933"/>
                  </a:lnTo>
                  <a:lnTo>
                    <a:pt x="1452397" y="2611678"/>
                  </a:lnTo>
                  <a:lnTo>
                    <a:pt x="1499006" y="2605786"/>
                  </a:lnTo>
                  <a:lnTo>
                    <a:pt x="1545107" y="2598267"/>
                  </a:lnTo>
                  <a:lnTo>
                    <a:pt x="1590649" y="2589161"/>
                  </a:lnTo>
                  <a:lnTo>
                    <a:pt x="1635607" y="2578493"/>
                  </a:lnTo>
                  <a:lnTo>
                    <a:pt x="1679956" y="2566301"/>
                  </a:lnTo>
                  <a:lnTo>
                    <a:pt x="1723656" y="2552598"/>
                  </a:lnTo>
                  <a:lnTo>
                    <a:pt x="1766684" y="2537434"/>
                  </a:lnTo>
                  <a:lnTo>
                    <a:pt x="1809013" y="2520823"/>
                  </a:lnTo>
                  <a:lnTo>
                    <a:pt x="1850605" y="2502801"/>
                  </a:lnTo>
                  <a:lnTo>
                    <a:pt x="1891436" y="2483396"/>
                  </a:lnTo>
                  <a:lnTo>
                    <a:pt x="1931492" y="2462644"/>
                  </a:lnTo>
                  <a:lnTo>
                    <a:pt x="1970709" y="2440559"/>
                  </a:lnTo>
                  <a:lnTo>
                    <a:pt x="2009089" y="2417191"/>
                  </a:lnTo>
                  <a:lnTo>
                    <a:pt x="2046579" y="2392553"/>
                  </a:lnTo>
                  <a:lnTo>
                    <a:pt x="2083168" y="2366670"/>
                  </a:lnTo>
                  <a:lnTo>
                    <a:pt x="2118817" y="2339594"/>
                  </a:lnTo>
                  <a:lnTo>
                    <a:pt x="2153501" y="2311349"/>
                  </a:lnTo>
                  <a:lnTo>
                    <a:pt x="2187194" y="2281948"/>
                  </a:lnTo>
                  <a:lnTo>
                    <a:pt x="2219845" y="2251443"/>
                  </a:lnTo>
                  <a:lnTo>
                    <a:pt x="2251443" y="2219833"/>
                  </a:lnTo>
                  <a:lnTo>
                    <a:pt x="2281961" y="2187181"/>
                  </a:lnTo>
                  <a:lnTo>
                    <a:pt x="2311349" y="2153501"/>
                  </a:lnTo>
                  <a:lnTo>
                    <a:pt x="2339606" y="2118817"/>
                  </a:lnTo>
                  <a:lnTo>
                    <a:pt x="2366683" y="2083168"/>
                  </a:lnTo>
                  <a:lnTo>
                    <a:pt x="2392553" y="2046579"/>
                  </a:lnTo>
                  <a:lnTo>
                    <a:pt x="2417191" y="2009089"/>
                  </a:lnTo>
                  <a:lnTo>
                    <a:pt x="2440571" y="1970709"/>
                  </a:lnTo>
                  <a:lnTo>
                    <a:pt x="2462644" y="1931479"/>
                  </a:lnTo>
                  <a:lnTo>
                    <a:pt x="2483408" y="1891436"/>
                  </a:lnTo>
                  <a:lnTo>
                    <a:pt x="2502801" y="1850605"/>
                  </a:lnTo>
                  <a:lnTo>
                    <a:pt x="2520823" y="1809000"/>
                  </a:lnTo>
                  <a:lnTo>
                    <a:pt x="2537434" y="1766671"/>
                  </a:lnTo>
                  <a:lnTo>
                    <a:pt x="2552611" y="1723644"/>
                  </a:lnTo>
                  <a:lnTo>
                    <a:pt x="2566301" y="1679943"/>
                  </a:lnTo>
                  <a:lnTo>
                    <a:pt x="2578506" y="1635594"/>
                  </a:lnTo>
                  <a:lnTo>
                    <a:pt x="2589174" y="1590636"/>
                  </a:lnTo>
                  <a:lnTo>
                    <a:pt x="2598280" y="1545094"/>
                  </a:lnTo>
                  <a:lnTo>
                    <a:pt x="2605798" y="1499006"/>
                  </a:lnTo>
                  <a:lnTo>
                    <a:pt x="2611691" y="1452384"/>
                  </a:lnTo>
                  <a:lnTo>
                    <a:pt x="2615946" y="1405280"/>
                  </a:lnTo>
                  <a:lnTo>
                    <a:pt x="2618511" y="1357693"/>
                  </a:lnTo>
                  <a:lnTo>
                    <a:pt x="2619375" y="1309687"/>
                  </a:lnTo>
                  <a:close/>
                </a:path>
              </a:pathLst>
            </a:custGeom>
            <a:solidFill>
              <a:srgbClr val="FF16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519322" y="5358852"/>
            <a:ext cx="4768677" cy="492814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003" y="3918108"/>
            <a:ext cx="8356597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8000" b="1" spc="-5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cs typeface="Calibri"/>
              </a:rPr>
              <a:t>Naturgy</a:t>
            </a:r>
            <a:endParaRPr lang="es-ES" sz="8000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60585" y="3722627"/>
            <a:ext cx="9127413" cy="656437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67069-C1CE-D1F3-6FB6-58DB69C1D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4FD020-083C-81D4-E113-F2723536B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1100" y="571500"/>
            <a:ext cx="16256007" cy="1015663"/>
          </a:xfrm>
        </p:spPr>
        <p:txBody>
          <a:bodyPr/>
          <a:lstStyle/>
          <a:p>
            <a:r>
              <a:rPr lang="es-ES" sz="6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Elegimos a </a:t>
            </a:r>
            <a:r>
              <a:rPr lang="es-ES" sz="6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Naturgy</a:t>
            </a:r>
            <a:r>
              <a:rPr lang="es-ES" sz="6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por: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78D2D32-3657-D3A2-5B73-CF600FF286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2400300"/>
            <a:ext cx="15354300" cy="73152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66A2EA7-F41B-B44E-BCBD-4278319419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14547696" y="-61163"/>
            <a:ext cx="3679142" cy="380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181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000" y="3623802"/>
            <a:ext cx="12242800" cy="129073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200"/>
              </a:lnSpc>
              <a:spcBef>
                <a:spcPts val="105"/>
              </a:spcBef>
            </a:pPr>
            <a:r>
              <a:rPr lang="es-ES" sz="8300" b="1" spc="10" dirty="0">
                <a:latin typeface="Calibri"/>
                <a:cs typeface="Calibri"/>
              </a:rPr>
              <a:t>  </a:t>
            </a:r>
            <a:endParaRPr sz="8300" dirty="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 rot="5400000">
            <a:off x="6155192" y="-1951522"/>
            <a:ext cx="6053817" cy="18364199"/>
            <a:chOff x="12234181" y="0"/>
            <a:chExt cx="6053817" cy="10286999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34181" y="0"/>
              <a:ext cx="6053817" cy="46582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902680" y="2277984"/>
              <a:ext cx="3385318" cy="782048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19631" y="6891131"/>
              <a:ext cx="5768367" cy="3395868"/>
            </a:xfrm>
            <a:prstGeom prst="rect">
              <a:avLst/>
            </a:prstGeom>
          </p:spPr>
        </p:pic>
      </p:grpSp>
      <p:sp>
        <p:nvSpPr>
          <p:cNvPr id="4" name="CuadroTexto 3">
            <a:extLst>
              <a:ext uri="{FF2B5EF4-FFF2-40B4-BE49-F238E27FC236}">
                <a16:creationId xmlns:a16="http://schemas.microsoft.com/office/drawing/2014/main" id="{B3733351-54FE-139D-E721-13D0E3FBE4BC}"/>
              </a:ext>
            </a:extLst>
          </p:cNvPr>
          <p:cNvSpPr txBox="1"/>
          <p:nvPr/>
        </p:nvSpPr>
        <p:spPr>
          <a:xfrm>
            <a:off x="1371600" y="420458"/>
            <a:ext cx="9499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titulos"/>
              </a:rPr>
              <a:t>Con el mejor soporte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EBBC591-90AB-1DE0-7F79-2A17D604F5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600" y="2703957"/>
            <a:ext cx="14697075" cy="633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999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DC2AD2-0B50-F4DD-9D21-5D194FCAF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9FFFC99-949A-BB4F-1760-FBCBD0D509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590731"/>
            <a:ext cx="16256007" cy="1015663"/>
          </a:xfrm>
        </p:spPr>
        <p:txBody>
          <a:bodyPr/>
          <a:lstStyle/>
          <a:p>
            <a:r>
              <a:rPr lang="es-ES" sz="6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titulos"/>
              </a:rPr>
              <a:t>Y por tres motivos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729C8F1-A8B9-E08E-C322-9A88CD814D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1141381" y="3338506"/>
            <a:ext cx="8117089" cy="583432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695D6DF-A693-F355-5A85-B1C4E48C80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3075239"/>
            <a:ext cx="14387807" cy="538933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03A1EBE-5EEC-E770-D69E-E681C7B789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14679445" y="0"/>
            <a:ext cx="3608555" cy="502045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525E20D-97BE-B806-7631-05DDDDD13C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4581605" y="6550263"/>
            <a:ext cx="3804234" cy="368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074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DF3B1C2-9E4D-DCA1-E132-21E045992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3228975"/>
            <a:ext cx="4038600" cy="56959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D869FE7-6F5E-2DB4-D78E-CE2ECD4BD6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5399" y="3143250"/>
            <a:ext cx="3952875" cy="56769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2E79C7C-1754-4A9D-AB09-93D4F7FA53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5000" y="3143250"/>
            <a:ext cx="3971925" cy="5867400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00DCCFB5-196A-F5AB-199B-1A7A23E1A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0" y="765512"/>
            <a:ext cx="11934825" cy="1015663"/>
          </a:xfrm>
        </p:spPr>
        <p:txBody>
          <a:bodyPr/>
          <a:lstStyle/>
          <a:p>
            <a:r>
              <a:rPr lang="es-ES" sz="6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titulos"/>
              </a:rPr>
              <a:t>Tarifas adaptadas a tus clientes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ACE2D109-5F82-52D3-E4BA-BCE05CF854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510" y="2157"/>
            <a:ext cx="6059949" cy="1028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317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BB78A94-CE88-5ADD-CFA3-2A2CF588F8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724193" y="-724192"/>
            <a:ext cx="3695700" cy="5144084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55D13DAA-A9B6-D6E7-1E41-4680B3970F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0" y="628649"/>
            <a:ext cx="5945982" cy="864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9040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727</TotalTime>
  <Words>367</Words>
  <Application>Microsoft Office PowerPoint</Application>
  <PresentationFormat>Personalizado</PresentationFormat>
  <Paragraphs>62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0" baseType="lpstr">
      <vt:lpstr>Calibri</vt:lpstr>
      <vt:lpstr>Calibri Light</vt:lpstr>
      <vt:lpstr>Calibri titulos</vt:lpstr>
      <vt:lpstr>Office Theme</vt:lpstr>
      <vt:lpstr>Presentación de PowerPoint</vt:lpstr>
      <vt:lpstr>Presentación de PowerPoint</vt:lpstr>
      <vt:lpstr>Nuestros servicios</vt:lpstr>
      <vt:lpstr>Presentación de PowerPoint</vt:lpstr>
      <vt:lpstr>Presentación de PowerPoint</vt:lpstr>
      <vt:lpstr>Presentación de PowerPoint</vt:lpstr>
      <vt:lpstr>Presentación de PowerPoint</vt:lpstr>
      <vt:lpstr>Tarifas adaptadas a tus clientes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Plantilla Optime</dc:title>
  <dc:creator>Daniela Rodríguez Sas</dc:creator>
  <cp:keywords>DAFMrrMi_cU,BAD5tM0FjEM</cp:keywords>
  <cp:lastModifiedBy>ALIANZA Sevilla</cp:lastModifiedBy>
  <cp:revision>20</cp:revision>
  <dcterms:created xsi:type="dcterms:W3CDTF">2022-09-20T11:55:21Z</dcterms:created>
  <dcterms:modified xsi:type="dcterms:W3CDTF">2024-02-05T10:03:05Z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2022-09-20T00:00:00Z</vt:filetime>
  </property>
  <property fmtid="{D5CDD505-2E9C-101B-9397-08002B2CF9AE}" pid="3" name="Creator">
    <vt:lpwstr>Canva</vt:lpwstr>
  </property>
  <property fmtid="{D5CDD505-2E9C-101B-9397-08002B2CF9AE}" pid="4" name="LastSaved">
    <vt:filetime>2022-09-20T00:00:00Z</vt:filetime>
  </property>
</Properties>
</file>